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</p:sldIdLst>
  <p:sldSz cx="7772400" cy="10058400"/>
  <p:notesSz cx="7772400" cy="10058400"/>
  <p:embeddedFontLst>
    <p:embeddedFont>
      <p:font typeface="Arial" panose="020B0604020202020204" pitchFamily="34" charset="0"/>
      <p:regular r:id="rId169"/>
      <p:bold r:id="rId170"/>
      <p:italic r:id="rId171"/>
    </p:embeddedFont>
    <p:embeddedFont>
      <p:font typeface="Calibri" panose="020F0502020204030204" pitchFamily="34" charset="0"/>
      <p:regular r:id="rId172"/>
      <p:bold r:id="rId173"/>
      <p:italic r:id="rId174"/>
      <p:boldItalic r:id="rId175"/>
    </p:embeddedFont>
    <p:embeddedFont>
      <p:font typeface="Courier New" panose="02070309020205020404" pitchFamily="49" charset="0"/>
      <p:regular r:id="rId176"/>
    </p:embeddedFont>
    <p:embeddedFont>
      <p:font typeface="Times New Roman" panose="02020603050405020304" pitchFamily="18" charset="0"/>
      <p:regular r:id="rId17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2070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font" Target="fonts/font7.fntdata"/><Relationship Id="rId170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font" Target="fonts/font3.fntdata"/><Relationship Id="rId176" Type="http://schemas.openxmlformats.org/officeDocument/2006/relationships/font" Target="fonts/font8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font" Target="fonts/font4.fntdata"/><Relationship Id="rId18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6.fntdata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1620" y="163321"/>
            <a:ext cx="7249159" cy="935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45668" y="9355293"/>
            <a:ext cx="1716405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ortiguard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kb.fortine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docs.fortinet.com/" TargetMode="External"/><Relationship Id="rId5" Type="http://schemas.openxmlformats.org/officeDocument/2006/relationships/hyperlink" Target="http://www.fortinet.com/training" TargetMode="External"/><Relationship Id="rId10" Type="http://schemas.openxmlformats.org/officeDocument/2006/relationships/hyperlink" Target="mailto:courseware@fortinet.com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ww.fortinet.com/support-and-training/training/network-security-expert-program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40100" y="4449286"/>
            <a:ext cx="4004945" cy="171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43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FortiAnalyzer</a:t>
            </a:r>
            <a:r>
              <a:rPr sz="36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Study</a:t>
            </a:r>
            <a:endParaRPr sz="3600">
              <a:latin typeface="Arial"/>
              <a:cs typeface="Arial"/>
            </a:endParaRPr>
          </a:p>
          <a:p>
            <a:pPr marR="5715" algn="r">
              <a:lnSpc>
                <a:spcPts val="4295"/>
              </a:lnSpc>
            </a:pP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Guide</a:t>
            </a:r>
            <a:endParaRPr sz="3600">
              <a:latin typeface="Arial"/>
              <a:cs typeface="Arial"/>
            </a:endParaRPr>
          </a:p>
          <a:p>
            <a:pPr marL="1736725">
              <a:lnSpc>
                <a:spcPct val="100000"/>
              </a:lnSpc>
              <a:spcBef>
                <a:spcPts val="2320"/>
              </a:spcBef>
            </a:pP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Ana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620" y="163321"/>
            <a:ext cx="328358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85"/>
              </a:lnSpc>
              <a:spcBef>
                <a:spcPts val="100"/>
              </a:spcBef>
            </a:pPr>
            <a:r>
              <a:rPr spc="-5" dirty="0"/>
              <a:t>DO</a:t>
            </a:r>
            <a:r>
              <a:rPr spc="-50" dirty="0"/>
              <a:t> </a:t>
            </a:r>
            <a:r>
              <a:rPr spc="-5" dirty="0"/>
              <a:t>NOT</a:t>
            </a:r>
            <a:r>
              <a:rPr spc="-45" dirty="0"/>
              <a:t> </a:t>
            </a:r>
            <a:r>
              <a:rPr spc="-5" dirty="0"/>
              <a:t>REPRINT</a:t>
            </a:r>
          </a:p>
          <a:p>
            <a:pPr marL="12700">
              <a:lnSpc>
                <a:spcPts val="3585"/>
              </a:lnSpc>
            </a:pPr>
            <a:r>
              <a:rPr dirty="0"/>
              <a:t>©</a:t>
            </a:r>
            <a:r>
              <a:rPr spc="-60" dirty="0"/>
              <a:t> </a:t>
            </a:r>
            <a:r>
              <a:rPr spc="-5" dirty="0"/>
              <a:t>FORTINET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641568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62395" cy="32207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0541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modes of </a:t>
            </a:r>
            <a:r>
              <a:rPr sz="1050" spc="-10" dirty="0">
                <a:latin typeface="Arial"/>
                <a:cs typeface="Arial"/>
              </a:rPr>
              <a:t>operation: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choose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depends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topology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individual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requirements.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31115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5" dirty="0">
                <a:latin typeface="Arial"/>
                <a:cs typeface="Arial"/>
              </a:rPr>
              <a:t>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acts</a:t>
            </a:r>
            <a:r>
              <a:rPr sz="1050" spc="-10" dirty="0">
                <a:latin typeface="Arial"/>
                <a:cs typeface="Arial"/>
              </a:rPr>
              <a:t> 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central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aggregator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collectors,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 operating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34290">
              <a:lnSpc>
                <a:spcPct val="99800"/>
              </a:lnSpc>
              <a:spcBef>
                <a:spcPts val="5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collects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those </a:t>
            </a:r>
            <a:r>
              <a:rPr sz="1050" spc="-5" dirty="0">
                <a:latin typeface="Arial"/>
                <a:cs typeface="Arial"/>
              </a:rPr>
              <a:t> logs,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original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binary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format,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(It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syslog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common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format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(CEF)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depending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forwarding </a:t>
            </a:r>
            <a:r>
              <a:rPr sz="1050" spc="-5" dirty="0">
                <a:latin typeface="Arial"/>
                <a:cs typeface="Arial"/>
              </a:rPr>
              <a:t> mode.)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feature-rich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Analyzer,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purpose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forward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does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allow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reporting.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widget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modes,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increase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FortiAnalyzer’s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performance: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off-load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task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spc="-5" dirty="0">
                <a:latin typeface="Arial"/>
                <a:cs typeface="Arial"/>
              </a:rPr>
              <a:t> can </a:t>
            </a:r>
            <a:r>
              <a:rPr sz="1050" spc="-10" dirty="0">
                <a:latin typeface="Arial"/>
                <a:cs typeface="Arial"/>
              </a:rPr>
              <a:t>expend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resources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collating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fashion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makes it easy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reports.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Furthermore,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 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strictly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dedicated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speed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maximized.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bandwidth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issue,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store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upload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send logs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low-bandwidth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periods.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0237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raw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tables.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Each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consumes a </a:t>
            </a:r>
            <a:r>
              <a:rPr sz="1050" spc="-10" dirty="0">
                <a:latin typeface="Arial"/>
                <a:cs typeface="Arial"/>
              </a:rPr>
              <a:t>part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659881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33960"/>
            <a:ext cx="6355715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1140">
              <a:lnSpc>
                <a:spcPct val="100000"/>
              </a:lnSpc>
              <a:spcBef>
                <a:spcPts val="90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obtain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spc="-5" dirty="0">
                <a:latin typeface="Arial"/>
                <a:cs typeface="Arial"/>
              </a:rPr>
              <a:t> 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command</a:t>
            </a:r>
            <a:r>
              <a:rPr sz="1050" spc="-10" dirty="0">
                <a:latin typeface="Courier New"/>
                <a:cs typeface="Courier New"/>
              </a:rPr>
              <a:t>diagnose </a:t>
            </a:r>
            <a:r>
              <a:rPr sz="1050" spc="-61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log</a:t>
            </a:r>
            <a:r>
              <a:rPr sz="1050" spc="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device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12700" marR="471170">
              <a:lnSpc>
                <a:spcPct val="200000"/>
              </a:lnSpc>
              <a:spcBef>
                <a:spcPts val="60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total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determined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subtracting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total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storage</a:t>
            </a:r>
            <a:r>
              <a:rPr sz="1050" spc="-5" dirty="0">
                <a:latin typeface="Arial"/>
                <a:cs typeface="Arial"/>
              </a:rPr>
              <a:t> 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reserved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allocated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determined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analytics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ts val="119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used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determined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analytics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mounted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drive.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receive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the 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5" dirty="0">
                <a:latin typeface="Courier New"/>
                <a:cs typeface="Courier New"/>
              </a:rPr>
              <a:t>diagnose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print</a:t>
            </a:r>
            <a:r>
              <a:rPr sz="1050" spc="1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df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46190" cy="8235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License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widget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5" dirty="0">
                <a:latin typeface="Arial"/>
                <a:cs typeface="Arial"/>
              </a:rPr>
              <a:t>lower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quota.</a:t>
            </a:r>
            <a:r>
              <a:rPr sz="1050" spc="-5" dirty="0">
                <a:latin typeface="Arial"/>
                <a:cs typeface="Arial"/>
              </a:rPr>
              <a:t> 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reports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number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pushed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i="1" spc="-10" dirty="0">
                <a:latin typeface="Arial"/>
                <a:cs typeface="Arial"/>
              </a:rPr>
              <a:t>on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that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day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Furthermore,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reports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ingress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traffic,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limited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portion.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doesn’t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store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upload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logs,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aggregated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FortiClient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logs.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tables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either,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indexing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done 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i="1" spc="-10" dirty="0">
                <a:latin typeface="Arial"/>
                <a:cs typeface="Arial"/>
              </a:rPr>
              <a:t>after</a:t>
            </a:r>
            <a:r>
              <a:rPr sz="1050" spc="-10" dirty="0">
                <a:latin typeface="Arial"/>
                <a:cs typeface="Arial"/>
              </a:rPr>
              <a:t>the log has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been received.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49506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69050" cy="1303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 each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1000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MB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just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1</a:t>
            </a:r>
            <a:r>
              <a:rPr sz="1050" spc="-10" dirty="0">
                <a:latin typeface="Arial"/>
                <a:cs typeface="Arial"/>
              </a:rPr>
              <a:t> GB)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drive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</a:t>
            </a:r>
            <a:r>
              <a:rPr sz="1050" spc="-10" dirty="0">
                <a:latin typeface="Arial"/>
                <a:cs typeface="Arial"/>
              </a:rPr>
              <a:t> 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configurable.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can’t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minimum</a:t>
            </a:r>
            <a:r>
              <a:rPr sz="1050" spc="-10" dirty="0">
                <a:latin typeface="Arial"/>
                <a:cs typeface="Arial"/>
              </a:rPr>
              <a:t> below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100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MB,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maximum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depends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space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allocation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specific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FortiAnalyzer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reserves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5%-20%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compression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files, </a:t>
            </a:r>
            <a:r>
              <a:rPr sz="1050" spc="-10" dirty="0">
                <a:latin typeface="Arial"/>
                <a:cs typeface="Arial"/>
              </a:rPr>
              <a:t>upload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files,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temporary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files,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leaving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 75%-90%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allocation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8064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important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note that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impacts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determination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reserved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55000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18580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enforcement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92405" marR="243204" indent="-180340">
              <a:lnSpc>
                <a:spcPts val="1250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The</a:t>
            </a:r>
            <a:r>
              <a:rPr sz="1050" i="1" spc="-10" dirty="0">
                <a:latin typeface="Arial"/>
                <a:cs typeface="Arial"/>
              </a:rPr>
              <a:t>logfiled</a:t>
            </a:r>
            <a:r>
              <a:rPr sz="1050" spc="-10" dirty="0">
                <a:latin typeface="Arial"/>
                <a:cs typeface="Arial"/>
              </a:rPr>
              <a:t>process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enforces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responsible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enforcement</a:t>
            </a:r>
            <a:r>
              <a:rPr sz="1050" spc="-10" dirty="0">
                <a:latin typeface="Arial"/>
                <a:cs typeface="Arial"/>
              </a:rPr>
              <a:t> by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other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2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The</a:t>
            </a:r>
            <a:r>
              <a:rPr sz="1050" i="1" spc="-10" dirty="0">
                <a:latin typeface="Arial"/>
                <a:cs typeface="Arial"/>
              </a:rPr>
              <a:t>sqlplugind</a:t>
            </a:r>
            <a:r>
              <a:rPr sz="1050" spc="-10" dirty="0">
                <a:latin typeface="Arial"/>
                <a:cs typeface="Arial"/>
              </a:rPr>
              <a:t>process </a:t>
            </a:r>
            <a:r>
              <a:rPr sz="1050" spc="-5" dirty="0">
                <a:latin typeface="Arial"/>
                <a:cs typeface="Arial"/>
              </a:rPr>
              <a:t>enforces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The</a:t>
            </a:r>
            <a:r>
              <a:rPr sz="1050" i="1" spc="-10" dirty="0">
                <a:latin typeface="Arial"/>
                <a:cs typeface="Arial"/>
              </a:rPr>
              <a:t>oftpd</a:t>
            </a:r>
            <a:r>
              <a:rPr sz="1050" spc="-10" dirty="0">
                <a:latin typeface="Arial"/>
                <a:cs typeface="Arial"/>
              </a:rPr>
              <a:t>process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enforces</a:t>
            </a:r>
            <a:r>
              <a:rPr sz="1050" spc="-10" dirty="0">
                <a:latin typeface="Arial"/>
                <a:cs typeface="Arial"/>
              </a:rPr>
              <a:t> the archive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Logfiled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 </a:t>
            </a:r>
            <a:r>
              <a:rPr sz="1050" spc="-10" dirty="0">
                <a:latin typeface="Arial"/>
                <a:cs typeface="Arial"/>
              </a:rPr>
              <a:t>every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minutes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(unless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resources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high)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i="1" spc="-10" dirty="0">
                <a:latin typeface="Arial"/>
                <a:cs typeface="Arial"/>
              </a:rPr>
              <a:t>estimates</a:t>
            </a:r>
            <a:r>
              <a:rPr sz="1050" spc="-10" dirty="0">
                <a:latin typeface="Arial"/>
                <a:cs typeface="Arial"/>
              </a:rPr>
              <a:t>space </a:t>
            </a:r>
            <a:r>
              <a:rPr sz="1050" spc="-5" dirty="0">
                <a:latin typeface="Arial"/>
                <a:cs typeface="Arial"/>
              </a:rPr>
              <a:t> used</a:t>
            </a:r>
            <a:r>
              <a:rPr sz="1050" spc="-10" dirty="0">
                <a:latin typeface="Arial"/>
                <a:cs typeface="Arial"/>
              </a:rPr>
              <a:t> 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(raw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+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SQL)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estimated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above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95%,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 </a:t>
            </a:r>
            <a:r>
              <a:rPr sz="1050" spc="-5" dirty="0">
                <a:latin typeface="Arial"/>
                <a:cs typeface="Arial"/>
              </a:rPr>
              <a:t> removes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corresponding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(with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table)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until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85%.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50887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65875" cy="1303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6827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5" dirty="0">
                <a:latin typeface="Arial"/>
                <a:cs typeface="Arial"/>
              </a:rPr>
              <a:t> 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enabled,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adjust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 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the</a:t>
            </a:r>
            <a:r>
              <a:rPr sz="1050" b="1" spc="-15" dirty="0">
                <a:latin typeface="Arial"/>
                <a:cs typeface="Arial"/>
              </a:rPr>
              <a:t>All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ADOMs</a:t>
            </a:r>
            <a:r>
              <a:rPr sz="1050" spc="-15" dirty="0">
                <a:latin typeface="Arial"/>
                <a:cs typeface="Arial"/>
              </a:rPr>
              <a:t>page.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enabled,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adjust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from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Storage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calculations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difficult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each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lot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logging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large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UTMs,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consider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increasing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Note 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 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maximum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52870" cy="8235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increasing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insufficient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increase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overall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space.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With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VMs,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dynamically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 to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procedure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noted above.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hardware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add another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disk,</a:t>
            </a:r>
            <a:r>
              <a:rPr sz="1050" spc="-10" dirty="0">
                <a:latin typeface="Arial"/>
                <a:cs typeface="Arial"/>
              </a:rPr>
              <a:t> 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</a:t>
            </a:r>
            <a:r>
              <a:rPr sz="1050" spc="-10" dirty="0">
                <a:latin typeface="Arial"/>
                <a:cs typeface="Arial"/>
              </a:rPr>
              <a:t> 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fixed.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-10" dirty="0">
                <a:latin typeface="Arial"/>
                <a:cs typeface="Arial"/>
              </a:rPr>
              <a:t> RAID,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rebuild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array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 another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So,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account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further </a:t>
            </a:r>
            <a:r>
              <a:rPr sz="1050" spc="-15" dirty="0">
                <a:latin typeface="Arial"/>
                <a:cs typeface="Arial"/>
              </a:rPr>
              <a:t>growth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size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correctly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outset.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355727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 </a:t>
            </a:r>
            <a:r>
              <a:rPr sz="1050" spc="-5" dirty="0">
                <a:latin typeface="Arial"/>
                <a:cs typeface="Arial"/>
              </a:rPr>
              <a:t>job!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manage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25284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spc="-5" dirty="0">
                <a:latin typeface="Arial"/>
                <a:cs typeface="Arial"/>
              </a:rPr>
              <a:t> 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moving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HA</a:t>
            </a:r>
            <a:r>
              <a:rPr sz="1050" spc="-5" dirty="0">
                <a:latin typeface="Arial"/>
                <a:cs typeface="Arial"/>
              </a:rPr>
              <a:t> clusters,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manage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effectively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04610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SQL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language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reporting.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Advanced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capabilities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some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knowledge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 compose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queries,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known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datasets,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extract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35466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33820" cy="1621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move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the</a:t>
            </a:r>
            <a:r>
              <a:rPr sz="1050" b="1" spc="-15" dirty="0">
                <a:latin typeface="Arial"/>
                <a:cs typeface="Arial"/>
              </a:rPr>
              <a:t>All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ADOMs</a:t>
            </a:r>
            <a:r>
              <a:rPr sz="1050" spc="-15" dirty="0">
                <a:latin typeface="Arial"/>
                <a:cs typeface="Arial"/>
              </a:rPr>
              <a:t>page.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While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move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unless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to, one</a:t>
            </a:r>
            <a:r>
              <a:rPr sz="1050" spc="-5" dirty="0">
                <a:latin typeface="Arial"/>
                <a:cs typeface="Arial"/>
              </a:rPr>
              <a:t> such use-case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dirty="0">
                <a:latin typeface="Arial"/>
                <a:cs typeface="Arial"/>
              </a:rPr>
              <a:t>mix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low-volume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high-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volume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situation,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place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low-volume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high-volume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prevents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enforcement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adversely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affecting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low-volume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161925">
              <a:lnSpc>
                <a:spcPct val="100000"/>
              </a:lnSpc>
              <a:spcBef>
                <a:spcPts val="5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move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editing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</a:t>
            </a:r>
            <a:r>
              <a:rPr sz="1050" spc="-10" dirty="0">
                <a:latin typeface="Arial"/>
                <a:cs typeface="Arial"/>
              </a:rPr>
              <a:t> 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 selecting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add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it.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Note 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 move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74130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3591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There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 </a:t>
            </a:r>
            <a:r>
              <a:rPr sz="1050" spc="-10" dirty="0">
                <a:latin typeface="Arial"/>
                <a:cs typeface="Arial"/>
              </a:rPr>
              <a:t>considerations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moving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especially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already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moving: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dirty="0">
                <a:latin typeface="Arial"/>
                <a:cs typeface="Arial"/>
              </a:rPr>
              <a:t>What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ADOM?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Ensure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enough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space.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device’s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analytics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ADOM?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rebuild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 database.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move a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(compressed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logs)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migrated 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analytics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(indexed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logs)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until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rebuild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  <a:p>
            <a:pPr marL="192405" marR="4127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Do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see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device’s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analytics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old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ADOM?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no,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rebuild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old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 database. Otherwise,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removed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according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policy.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05245" cy="2261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discovers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</a:t>
            </a:r>
            <a:r>
              <a:rPr sz="1050" spc="-5" dirty="0">
                <a:latin typeface="Arial"/>
                <a:cs typeface="Arial"/>
              </a:rPr>
              <a:t> cluster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true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dirty="0">
                <a:latin typeface="Arial"/>
                <a:cs typeface="Arial"/>
              </a:rPr>
              <a:t>some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Fortinet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too).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before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cluster,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manually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 the cluster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within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905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Arial"/>
                <a:cs typeface="Arial"/>
              </a:rPr>
              <a:t>With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</a:t>
            </a:r>
            <a:r>
              <a:rPr sz="1050" spc="-5" dirty="0">
                <a:latin typeface="Arial"/>
                <a:cs typeface="Arial"/>
              </a:rPr>
              <a:t> cluster,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communicates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cluster;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other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 </a:t>
            </a:r>
            <a:r>
              <a:rPr sz="1050" spc="-10" dirty="0">
                <a:latin typeface="Arial"/>
                <a:cs typeface="Arial"/>
              </a:rPr>
              <a:t>send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 forwards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182880">
              <a:lnSpc>
                <a:spcPct val="99500"/>
              </a:lnSpc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cluster,</a:t>
            </a:r>
            <a:r>
              <a:rPr sz="1050" spc="-10" dirty="0">
                <a:latin typeface="Arial"/>
                <a:cs typeface="Arial"/>
              </a:rPr>
              <a:t> edit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HA 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Cluster</a:t>
            </a:r>
            <a:r>
              <a:rPr sz="1050" spc="-10" dirty="0">
                <a:latin typeface="Arial"/>
                <a:cs typeface="Arial"/>
              </a:rPr>
              <a:t>option.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either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cluster,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manually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serial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associated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spc="-10" dirty="0">
                <a:latin typeface="Arial"/>
                <a:cs typeface="Arial"/>
              </a:rPr>
              <a:t> 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 cluster.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116839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distinguishes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serial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numbers.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-5" dirty="0">
                <a:latin typeface="Arial"/>
                <a:cs typeface="Arial"/>
              </a:rPr>
              <a:t> found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headers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different log </a:t>
            </a:r>
            <a:r>
              <a:rPr sz="1050" spc="-5" dirty="0">
                <a:latin typeface="Arial"/>
                <a:cs typeface="Arial"/>
              </a:rPr>
              <a:t>message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9826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Congratulations!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completed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lesson.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review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0715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mastering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add, manage,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maintain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1634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protect,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view,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manage</a:t>
            </a:r>
            <a:r>
              <a:rPr sz="1050" spc="-10" dirty="0">
                <a:latin typeface="Arial"/>
                <a:cs typeface="Arial"/>
              </a:rPr>
              <a:t> 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understanding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reconstruct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analyze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network-based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attacks,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investigate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network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56806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topics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9950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competence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purpose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collection,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storage,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better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compiled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collected.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16040" cy="1303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messages</a:t>
            </a:r>
            <a:r>
              <a:rPr sz="1050" spc="-10" dirty="0">
                <a:latin typeface="Arial"/>
                <a:cs typeface="Arial"/>
              </a:rPr>
              <a:t> help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paint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picture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going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determine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load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10" dirty="0">
                <a:latin typeface="Arial"/>
                <a:cs typeface="Arial"/>
              </a:rPr>
              <a:t> network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identify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breaches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However,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like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puzzle—you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several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pieces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together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get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 </a:t>
            </a:r>
            <a:r>
              <a:rPr sz="1050" spc="-10" dirty="0">
                <a:latin typeface="Arial"/>
                <a:cs typeface="Arial"/>
              </a:rPr>
              <a:t>understanding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going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Multiple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messages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often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determine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exact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activity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leads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breach—a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isolation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often </a:t>
            </a:r>
            <a:r>
              <a:rPr sz="1050" spc="-15" dirty="0">
                <a:latin typeface="Arial"/>
                <a:cs typeface="Arial"/>
              </a:rPr>
              <a:t>won’t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help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network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prevent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breaches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future.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centralized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storage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0" dirty="0">
                <a:latin typeface="Arial"/>
                <a:cs typeface="Arial"/>
              </a:rPr>
              <a:t>important.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99530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302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certain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physical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areas,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business,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regulations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mandate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companies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 and store 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minimum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amount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regulations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often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required,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those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evidence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cases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unauthorized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illegal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activity.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data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stand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court,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understand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15" dirty="0">
                <a:latin typeface="Arial"/>
                <a:cs typeface="Arial"/>
              </a:rPr>
              <a:t>analyze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important.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96520">
              <a:lnSpc>
                <a:spcPct val="99500"/>
              </a:lnSpc>
            </a:pP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 overflow,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real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sure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whatever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enough </a:t>
            </a:r>
            <a:r>
              <a:rPr sz="1050" spc="-5" dirty="0">
                <a:latin typeface="Arial"/>
                <a:cs typeface="Arial"/>
              </a:rPr>
              <a:t>to satisfy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regulations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while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still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job.</a:t>
            </a:r>
            <a:r>
              <a:rPr sz="1050" spc="-10" dirty="0">
                <a:latin typeface="Arial"/>
                <a:cs typeface="Arial"/>
              </a:rPr>
              <a:t> Having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</a:t>
            </a:r>
            <a:r>
              <a:rPr sz="1050" dirty="0">
                <a:latin typeface="Arial"/>
                <a:cs typeface="Arial"/>
              </a:rPr>
              <a:t> much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just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worse)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than having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 little.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3025" cy="3060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619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collect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manage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efficiently.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 </a:t>
            </a:r>
            <a:r>
              <a:rPr sz="1050" spc="-10" dirty="0">
                <a:latin typeface="Arial"/>
                <a:cs typeface="Arial"/>
              </a:rPr>
              <a:t>best </a:t>
            </a:r>
            <a:r>
              <a:rPr sz="1050" spc="-5" dirty="0">
                <a:latin typeface="Arial"/>
                <a:cs typeface="Arial"/>
              </a:rPr>
              <a:t> practices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manage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can result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revenue.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Especially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network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attack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results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legal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case, 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essential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appropriate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court.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Some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best</a:t>
            </a:r>
            <a:r>
              <a:rPr sz="1050" spc="-10" dirty="0">
                <a:latin typeface="Arial"/>
                <a:cs typeface="Arial"/>
              </a:rPr>
              <a:t> practices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following: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92405" marR="5080" indent="-180340" algn="just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Documenting </a:t>
            </a:r>
            <a:r>
              <a:rPr sz="1050" spc="-15" dirty="0">
                <a:latin typeface="Arial"/>
                <a:cs typeface="Arial"/>
              </a:rPr>
              <a:t>what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being logged and </a:t>
            </a:r>
            <a:r>
              <a:rPr sz="1050" spc="-20" dirty="0">
                <a:latin typeface="Arial"/>
                <a:cs typeface="Arial"/>
              </a:rPr>
              <a:t>why.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ever need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investigate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5" dirty="0">
                <a:latin typeface="Arial"/>
                <a:cs typeface="Arial"/>
              </a:rPr>
              <a:t>new </a:t>
            </a:r>
            <a:r>
              <a:rPr sz="1050" spc="-10" dirty="0">
                <a:latin typeface="Arial"/>
                <a:cs typeface="Arial"/>
              </a:rPr>
              <a:t>event based on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10" dirty="0">
                <a:latin typeface="Arial"/>
                <a:cs typeface="Arial"/>
              </a:rPr>
              <a:t>log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look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document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see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exactly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you’re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know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it’s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possible 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identify</a:t>
            </a:r>
            <a:endParaRPr sz="1050">
              <a:latin typeface="Arial"/>
              <a:cs typeface="Arial"/>
            </a:endParaRPr>
          </a:p>
          <a:p>
            <a:pPr marL="192405" marR="261620" indent="-180340">
              <a:lnSpc>
                <a:spcPts val="1260"/>
              </a:lnSpc>
              <a:spcBef>
                <a:spcPts val="30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Ensuring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applications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captured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filtered.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ensure they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sending logs</a:t>
            </a:r>
            <a:endParaRPr sz="1050">
              <a:latin typeface="Arial"/>
              <a:cs typeface="Arial"/>
            </a:endParaRPr>
          </a:p>
          <a:p>
            <a:pPr marL="192405" marR="241935" indent="-180340">
              <a:lnSpc>
                <a:spcPts val="126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Centralizing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storage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common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format.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makes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job </a:t>
            </a:r>
            <a:r>
              <a:rPr sz="1050" spc="-10" dirty="0">
                <a:latin typeface="Arial"/>
                <a:cs typeface="Arial"/>
              </a:rPr>
              <a:t>easier,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since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check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order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look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 the 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endParaRPr sz="1050">
              <a:latin typeface="Arial"/>
              <a:cs typeface="Arial"/>
            </a:endParaRPr>
          </a:p>
          <a:p>
            <a:pPr marL="192405" marR="306070" indent="-180340">
              <a:lnSpc>
                <a:spcPts val="126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Synchronizing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time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says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it’s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3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AM,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says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12:30 </a:t>
            </a:r>
            <a:r>
              <a:rPr sz="1050" spc="-15" dirty="0">
                <a:latin typeface="Arial"/>
                <a:cs typeface="Arial"/>
              </a:rPr>
              <a:t>AM,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computer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says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it’s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8:56 </a:t>
            </a:r>
            <a:r>
              <a:rPr sz="1050" spc="-15" dirty="0">
                <a:latin typeface="Arial"/>
                <a:cs typeface="Arial"/>
              </a:rPr>
              <a:t>AM,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cross-referencing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difficult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0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Maintaining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implementing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specifies</a:t>
            </a:r>
            <a:r>
              <a:rPr sz="1050" spc="-10" dirty="0">
                <a:latin typeface="Arial"/>
                <a:cs typeface="Arial"/>
              </a:rPr>
              <a:t> 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retention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periods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Defining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procedures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preserve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</a:t>
            </a:r>
            <a:endParaRPr sz="1050">
              <a:latin typeface="Arial"/>
              <a:cs typeface="Arial"/>
            </a:endParaRPr>
          </a:p>
          <a:p>
            <a:pPr marL="192405" marR="114300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Testing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re-testing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incident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response </a:t>
            </a:r>
            <a:r>
              <a:rPr sz="1050" spc="-10" dirty="0">
                <a:latin typeface="Arial"/>
                <a:cs typeface="Arial"/>
              </a:rPr>
              <a:t>plan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ensure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roles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5563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82690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89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analyze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interpret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 to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different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 they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contain,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15" dirty="0">
                <a:latin typeface="Arial"/>
                <a:cs typeface="Arial"/>
              </a:rPr>
              <a:t> well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collects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training,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types: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 </a:t>
            </a:r>
            <a:r>
              <a:rPr sz="1050" spc="-10" dirty="0">
                <a:latin typeface="Arial"/>
                <a:cs typeface="Arial"/>
              </a:rPr>
              <a:t>logs,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Each log </a:t>
            </a:r>
            <a:r>
              <a:rPr sz="1050" spc="-15" dirty="0">
                <a:latin typeface="Arial"/>
                <a:cs typeface="Arial"/>
              </a:rPr>
              <a:t>type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corresponding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subtypes.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16764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displayed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dependent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type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illustrates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subtypes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collects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various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Note 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support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non-FortiGate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869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80480" cy="2740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251460" marR="5080" indent="-239395">
              <a:lnSpc>
                <a:spcPts val="1250"/>
              </a:lnSpc>
              <a:spcBef>
                <a:spcPts val="5"/>
              </a:spcBef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Raw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compressed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saved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disks. </a:t>
            </a:r>
            <a:r>
              <a:rPr sz="1050" spc="-15" dirty="0">
                <a:latin typeface="Arial"/>
                <a:cs typeface="Arial"/>
              </a:rPr>
              <a:t>Eventually,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reaches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rolls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archived.</a:t>
            </a:r>
            <a:endParaRPr sz="1050">
              <a:latin typeface="Arial"/>
              <a:cs typeface="Arial"/>
            </a:endParaRPr>
          </a:p>
          <a:p>
            <a:pPr marL="251460" marR="67945">
              <a:lnSpc>
                <a:spcPts val="1260"/>
              </a:lnSpc>
            </a:pP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compressed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phase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known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i="1" spc="-10" dirty="0">
                <a:latin typeface="Arial"/>
                <a:cs typeface="Arial"/>
              </a:rPr>
              <a:t>archive</a:t>
            </a:r>
            <a:r>
              <a:rPr sz="1050" spc="-10" dirty="0">
                <a:latin typeface="Arial"/>
                <a:cs typeface="Arial"/>
              </a:rPr>
              <a:t>logs.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considered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offline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offer</a:t>
            </a:r>
            <a:r>
              <a:rPr sz="1050" spc="-10" dirty="0">
                <a:latin typeface="Arial"/>
                <a:cs typeface="Arial"/>
              </a:rPr>
              <a:t> no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immediate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analytic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support.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analysis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fetch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feature. Log fetching 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discussed</a:t>
            </a:r>
            <a:r>
              <a:rPr sz="1050" spc="-10" dirty="0">
                <a:latin typeface="Arial"/>
                <a:cs typeface="Arial"/>
              </a:rPr>
              <a:t> later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51460" marR="65405" indent="-239395">
              <a:lnSpc>
                <a:spcPct val="100000"/>
              </a:lnSpc>
              <a:buAutoNum type="arabicPeriod" startAt="2"/>
              <a:tabLst>
                <a:tab pos="251460" algn="l"/>
                <a:tab pos="252095" algn="l"/>
              </a:tabLst>
            </a:pPr>
            <a:r>
              <a:rPr sz="1050" spc="-5" dirty="0">
                <a:latin typeface="Arial"/>
                <a:cs typeface="Arial"/>
              </a:rPr>
              <a:t>Those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simultaneously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indexed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support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analysis.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determines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long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10" dirty="0">
                <a:latin typeface="Arial"/>
                <a:cs typeface="Arial"/>
              </a:rPr>
              <a:t> 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kept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analytics.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440055" indent="21907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indexed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phase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known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i="1" spc="-10" dirty="0">
                <a:latin typeface="Arial"/>
                <a:cs typeface="Arial"/>
              </a:rPr>
              <a:t>analytics</a:t>
            </a:r>
            <a:r>
              <a:rPr sz="1050" spc="-10" dirty="0">
                <a:latin typeface="Arial"/>
                <a:cs typeface="Arial"/>
              </a:rPr>
              <a:t>logs.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considered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online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offer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immediate</a:t>
            </a:r>
            <a:r>
              <a:rPr sz="1050" spc="-15" dirty="0">
                <a:latin typeface="Arial"/>
                <a:cs typeface="Arial"/>
              </a:rPr>
              <a:t> analytic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49784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Analytics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purged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SQL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 they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still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remain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compressed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Eventually,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archive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611879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job!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-5" dirty="0">
                <a:latin typeface="Arial"/>
                <a:cs typeface="Arial"/>
              </a:rPr>
              <a:t> basic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concepts.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protect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 data.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599313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spc="-5" dirty="0">
                <a:latin typeface="Arial"/>
                <a:cs typeface="Arial"/>
              </a:rPr>
              <a:t> 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different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protect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meet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organizational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legal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requirements for </a:t>
            </a:r>
            <a:r>
              <a:rPr sz="1050" spc="-10" dirty="0">
                <a:latin typeface="Arial"/>
                <a:cs typeface="Arial"/>
              </a:rPr>
              <a:t>logs.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271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protect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copy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-5" dirty="0">
                <a:latin typeface="Arial"/>
                <a:cs typeface="Arial"/>
              </a:rPr>
              <a:t> a critical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occur. </a:t>
            </a:r>
            <a:r>
              <a:rPr sz="1050" spc="-10" dirty="0">
                <a:latin typeface="Arial"/>
                <a:cs typeface="Arial"/>
              </a:rPr>
              <a:t>RAID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supported on 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models.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54800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3660" cy="194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Even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RAID,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replacement</a:t>
            </a:r>
            <a:r>
              <a:rPr sz="1050" spc="-5" dirty="0">
                <a:latin typeface="Arial"/>
                <a:cs typeface="Arial"/>
              </a:rPr>
              <a:t> 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backing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back up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59690" indent="-47625">
              <a:lnSpc>
                <a:spcPct val="100000"/>
              </a:lnSpc>
              <a:spcBef>
                <a:spcPts val="5"/>
              </a:spcBef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050" b="1" spc="-10" dirty="0">
                <a:latin typeface="Arial"/>
                <a:cs typeface="Arial"/>
              </a:rPr>
              <a:t>Log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View</a:t>
            </a:r>
            <a:r>
              <a:rPr sz="1050" spc="-10" dirty="0">
                <a:latin typeface="Arial"/>
                <a:cs typeface="Arial"/>
              </a:rPr>
              <a:t>allows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download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endParaRPr sz="1050">
              <a:latin typeface="Arial"/>
              <a:cs typeface="Arial"/>
            </a:endParaRPr>
          </a:p>
          <a:p>
            <a:pPr marL="60325" marR="184150" indent="-60325">
              <a:lnSpc>
                <a:spcPct val="100000"/>
              </a:lnSpc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050" b="1" spc="-10" dirty="0">
                <a:latin typeface="Arial"/>
                <a:cs typeface="Arial"/>
              </a:rPr>
              <a:t>Log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Browse</a:t>
            </a:r>
            <a:r>
              <a:rPr sz="1050" spc="-10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download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rolled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upload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FTP,</a:t>
            </a:r>
            <a:r>
              <a:rPr sz="1050" spc="-10" dirty="0">
                <a:latin typeface="Arial"/>
                <a:cs typeface="Arial"/>
              </a:rPr>
              <a:t> SFTP, 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SCP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scheduled </a:t>
            </a:r>
            <a:r>
              <a:rPr sz="1050" spc="-5" dirty="0">
                <a:latin typeface="Arial"/>
                <a:cs typeface="Arial"/>
              </a:rPr>
              <a:t>basis.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190"/>
              </a:lnSpc>
              <a:buSzPct val="90476"/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command</a:t>
            </a:r>
            <a:r>
              <a:rPr sz="1050" spc="-10" dirty="0">
                <a:latin typeface="Courier New"/>
                <a:cs typeface="Courier New"/>
              </a:rPr>
              <a:t>execute</a:t>
            </a:r>
            <a:r>
              <a:rPr sz="1050" spc="5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backup</a:t>
            </a:r>
            <a:r>
              <a:rPr sz="1050" spc="4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logs</a:t>
            </a:r>
            <a:r>
              <a:rPr sz="1050" spc="-10" dirty="0">
                <a:latin typeface="Arial"/>
                <a:cs typeface="Arial"/>
              </a:rPr>
              <a:t>sends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everything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whatever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endParaRPr sz="1050">
              <a:latin typeface="Arial"/>
              <a:cs typeface="Arial"/>
            </a:endParaRPr>
          </a:p>
          <a:p>
            <a:pPr marL="192405" marR="100330">
              <a:lnSpc>
                <a:spcPct val="99500"/>
              </a:lnSpc>
              <a:spcBef>
                <a:spcPts val="75"/>
              </a:spcBef>
            </a:pPr>
            <a:r>
              <a:rPr sz="1050" spc="-10" dirty="0">
                <a:latin typeface="Arial"/>
                <a:cs typeface="Arial"/>
              </a:rPr>
              <a:t>specify.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compressed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sent,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transfer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begin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instantaneously.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process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store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archive,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take</a:t>
            </a:r>
            <a:r>
              <a:rPr sz="1050" spc="-5" dirty="0">
                <a:latin typeface="Arial"/>
                <a:cs typeface="Arial"/>
              </a:rPr>
              <a:t> some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time.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bulk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dump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lot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spc="-10" dirty="0">
                <a:latin typeface="Arial"/>
                <a:cs typeface="Arial"/>
              </a:rPr>
              <a:t> data,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enough 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restore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 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CLI.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869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1760" cy="2580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1371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protect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delivery,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redundancy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environment.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a </a:t>
            </a:r>
            <a:r>
              <a:rPr sz="1050" spc="-10" dirty="0">
                <a:latin typeface="Arial"/>
                <a:cs typeface="Arial"/>
              </a:rPr>
              <a:t>FortiGate-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environment,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 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few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65735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One 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configure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send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identical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 </a:t>
            </a:r>
            <a:r>
              <a:rPr sz="1050" spc="-10" dirty="0">
                <a:latin typeface="Arial"/>
                <a:cs typeface="Arial"/>
              </a:rPr>
              <a:t>second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syslog.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increase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load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appliance,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daemon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additional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TCP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second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However,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proper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sizing,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additional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load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factor.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available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smaller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second 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99800"/>
              </a:lnSpc>
            </a:pP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Aggregation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Generally,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central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(aggregating)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going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-10" dirty="0">
                <a:latin typeface="Arial"/>
                <a:cs typeface="Arial"/>
              </a:rPr>
              <a:t> larger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requirement.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delta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(incremental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changes)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aggregation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reduces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amount</a:t>
            </a:r>
            <a:r>
              <a:rPr sz="1050" spc="-5" dirty="0">
                <a:latin typeface="Arial"/>
                <a:cs typeface="Arial"/>
              </a:rPr>
              <a:t> of traffic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sent,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redundancy.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there’s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catastrophic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failover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Analyzer</a:t>
            </a:r>
            <a:r>
              <a:rPr sz="1050" spc="9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repopulates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automatically.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Aggregation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427863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spc="-5" dirty="0">
                <a:latin typeface="Arial"/>
                <a:cs typeface="Arial"/>
              </a:rPr>
              <a:t> job!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key </a:t>
            </a:r>
            <a:r>
              <a:rPr sz="1050" spc="-10" dirty="0">
                <a:latin typeface="Arial"/>
                <a:cs typeface="Arial"/>
              </a:rPr>
              <a:t>features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concepts.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initially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spc="-10" dirty="0">
                <a:latin typeface="Arial"/>
                <a:cs typeface="Arial"/>
              </a:rPr>
              <a:t> FortiAnalyzer.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1440" cy="290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5735">
              <a:lnSpc>
                <a:spcPct val="997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Log forwarding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than aggregation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applicable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 </a:t>
            </a:r>
            <a:r>
              <a:rPr sz="1050" spc="-10" dirty="0">
                <a:latin typeface="Arial"/>
                <a:cs typeface="Arial"/>
              </a:rPr>
              <a:t> 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realtime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syslog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Common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Format (CEF)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another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plays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role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client,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while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recipient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plays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role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spc="-10" dirty="0">
                <a:latin typeface="Arial"/>
                <a:cs typeface="Arial"/>
              </a:rPr>
              <a:t> log forwarding,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following: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ct val="10000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Set the 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: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aggregation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forwarding.</a:t>
            </a:r>
            <a:endParaRPr sz="1050">
              <a:latin typeface="Arial"/>
              <a:cs typeface="Arial"/>
            </a:endParaRPr>
          </a:p>
          <a:p>
            <a:pPr marL="731520" marR="335280" lvl="1" indent="-239395">
              <a:lnSpc>
                <a:spcPts val="1250"/>
              </a:lnSpc>
              <a:spcBef>
                <a:spcPts val="50"/>
              </a:spcBef>
              <a:buChar char="•"/>
              <a:tabLst>
                <a:tab pos="731520" algn="l"/>
                <a:tab pos="732155" algn="l"/>
              </a:tabLst>
            </a:pPr>
            <a:r>
              <a:rPr sz="1050" spc="-10" dirty="0">
                <a:latin typeface="Arial"/>
                <a:cs typeface="Arial"/>
              </a:rPr>
              <a:t>Forwarding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they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received.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content</a:t>
            </a:r>
            <a:r>
              <a:rPr sz="1050" spc="-5" dirty="0">
                <a:latin typeface="Arial"/>
                <a:cs typeface="Arial"/>
              </a:rPr>
              <a:t> files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(DLP,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antivirus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quarantine,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IPS).</a:t>
            </a:r>
            <a:endParaRPr sz="1050">
              <a:latin typeface="Arial"/>
              <a:cs typeface="Arial"/>
            </a:endParaRPr>
          </a:p>
          <a:p>
            <a:pPr marL="731520" marR="346710" lvl="1" indent="-239395">
              <a:lnSpc>
                <a:spcPts val="1260"/>
              </a:lnSpc>
              <a:buChar char="•"/>
              <a:tabLst>
                <a:tab pos="731520" algn="l"/>
                <a:tab pos="732155" algn="l"/>
              </a:tabLst>
            </a:pPr>
            <a:r>
              <a:rPr sz="1050" spc="-10" dirty="0">
                <a:latin typeface="Arial"/>
                <a:cs typeface="Arial"/>
              </a:rPr>
              <a:t>Aggregation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 </a:t>
            </a:r>
            <a:r>
              <a:rPr sz="1050" spc="-10" dirty="0">
                <a:latin typeface="Arial"/>
                <a:cs typeface="Arial"/>
              </a:rPr>
              <a:t>stores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content</a:t>
            </a:r>
            <a:r>
              <a:rPr sz="1050" spc="-5" dirty="0">
                <a:latin typeface="Arial"/>
                <a:cs typeface="Arial"/>
              </a:rPr>
              <a:t> files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uploads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scheduled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time.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ts val="122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Configure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recipient).</a:t>
            </a:r>
            <a:endParaRPr sz="1050">
              <a:latin typeface="Arial"/>
              <a:cs typeface="Arial"/>
            </a:endParaRPr>
          </a:p>
          <a:p>
            <a:pPr marL="251460" marR="5080" indent="-239395">
              <a:lnSpc>
                <a:spcPct val="10000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Configure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logs).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specify</a:t>
            </a:r>
            <a:r>
              <a:rPr sz="1050" spc="-10" dirty="0">
                <a:latin typeface="Arial"/>
                <a:cs typeface="Arial"/>
              </a:rPr>
              <a:t> 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device’s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forward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set log </a:t>
            </a:r>
            <a:r>
              <a:rPr sz="1050" spc="-5" dirty="0">
                <a:latin typeface="Arial"/>
                <a:cs typeface="Arial"/>
              </a:rPr>
              <a:t>filters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only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send</a:t>
            </a:r>
            <a:r>
              <a:rPr sz="1050" spc="-10" dirty="0">
                <a:latin typeface="Arial"/>
                <a:cs typeface="Arial"/>
              </a:rPr>
              <a:t> 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match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criteria.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4795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addition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forwarding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retains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local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copy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copy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logs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subject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archive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client.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5885" cy="1781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Finally,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protect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encrypting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communication</a:t>
            </a:r>
            <a:r>
              <a:rPr sz="1050" spc="-15" dirty="0">
                <a:latin typeface="Arial"/>
                <a:cs typeface="Arial"/>
              </a:rPr>
              <a:t> between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OFTP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SSL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synchronized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OFTP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listens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TCP/514 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UDP/514.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OFTPS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</a:t>
            </a:r>
            <a:r>
              <a:rPr sz="1050" spc="-5" dirty="0">
                <a:latin typeface="Arial"/>
                <a:cs typeface="Arial"/>
              </a:rPr>
              <a:t> 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communications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1435">
              <a:lnSpc>
                <a:spcPct val="99700"/>
              </a:lnSpc>
            </a:pPr>
            <a:r>
              <a:rPr sz="1050" spc="-10" dirty="0">
                <a:latin typeface="Arial"/>
                <a:cs typeface="Arial"/>
              </a:rPr>
              <a:t>SSL </a:t>
            </a:r>
            <a:r>
              <a:rPr sz="1050" spc="-5" dirty="0">
                <a:latin typeface="Arial"/>
                <a:cs typeface="Arial"/>
              </a:rPr>
              <a:t>communications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auto-negotiated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oftp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SSL-encrypted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FTP,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i="1" spc="-10" dirty="0">
                <a:latin typeface="Arial"/>
                <a:cs typeface="Arial"/>
              </a:rPr>
              <a:t>default </a:t>
            </a:r>
            <a:r>
              <a:rPr sz="1050" i="1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encryption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i="1" spc="-10" dirty="0">
                <a:latin typeface="Arial"/>
                <a:cs typeface="Arial"/>
              </a:rPr>
              <a:t>low</a:t>
            </a:r>
            <a:r>
              <a:rPr sz="1050" spc="-10" dirty="0">
                <a:latin typeface="Arial"/>
                <a:cs typeface="Arial"/>
              </a:rPr>
              <a:t>encryption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FortiAnalyzer’s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encryption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equal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to, 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less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than, FortiGate’s.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33967"/>
            <a:ext cx="6414770" cy="2431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80010">
              <a:lnSpc>
                <a:spcPct val="101200"/>
              </a:lnSpc>
              <a:spcBef>
                <a:spcPts val="75"/>
              </a:spcBef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prevent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tampered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while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storage,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add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checksum using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config </a:t>
            </a:r>
            <a:r>
              <a:rPr sz="1050" spc="-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2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global</a:t>
            </a:r>
            <a:r>
              <a:rPr sz="1050" spc="-5" dirty="0">
                <a:latin typeface="Arial"/>
                <a:cs typeface="Arial"/>
              </a:rPr>
              <a:t>command.</a:t>
            </a:r>
            <a:r>
              <a:rPr sz="1050" spc="-20" dirty="0">
                <a:latin typeface="Arial"/>
                <a:cs typeface="Arial"/>
              </a:rPr>
              <a:t> 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record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</a:t>
            </a:r>
            <a:r>
              <a:rPr sz="1050" spc="-10" dirty="0">
                <a:latin typeface="Arial"/>
                <a:cs typeface="Arial"/>
              </a:rPr>
              <a:t> hash value,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timestamp,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code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rolled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archived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uploaded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enabled).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help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against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man-in-the-middle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transmission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10" dirty="0">
                <a:latin typeface="Arial"/>
                <a:cs typeface="Arial"/>
              </a:rPr>
              <a:t> 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SSH File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Transfer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Protocol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(SFTP)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upload.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checksums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md5: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Record</a:t>
            </a:r>
            <a:r>
              <a:rPr sz="1050" spc="-10" dirty="0">
                <a:latin typeface="Arial"/>
                <a:cs typeface="Arial"/>
              </a:rPr>
              <a:t> log</a:t>
            </a:r>
            <a:r>
              <a:rPr sz="1050" spc="-5" dirty="0">
                <a:latin typeface="Arial"/>
                <a:cs typeface="Arial"/>
              </a:rPr>
              <a:t> file’s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MD5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hash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md5-auth: </a:t>
            </a:r>
            <a:r>
              <a:rPr sz="1050" spc="-5" dirty="0">
                <a:latin typeface="Arial"/>
                <a:cs typeface="Arial"/>
              </a:rPr>
              <a:t>Record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 </a:t>
            </a:r>
            <a:r>
              <a:rPr sz="1050" spc="-5" dirty="0">
                <a:latin typeface="Arial"/>
                <a:cs typeface="Arial"/>
              </a:rPr>
              <a:t>file’s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MD5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hash</a:t>
            </a:r>
            <a:r>
              <a:rPr sz="1050" spc="-10" dirty="0">
                <a:latin typeface="Arial"/>
                <a:cs typeface="Arial"/>
              </a:rPr>
              <a:t> value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code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none: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record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file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checksum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2899"/>
              </a:lnSpc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OFTP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certificate to 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custom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config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certificate</a:t>
            </a:r>
            <a:r>
              <a:rPr sz="1050" spc="5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oftp </a:t>
            </a:r>
            <a:r>
              <a:rPr sz="1050" spc="-61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command.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privacy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enhanced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mail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(PEM)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formatted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certificate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associated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formatted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private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key.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453707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 </a:t>
            </a:r>
            <a:r>
              <a:rPr sz="1050" spc="-5" dirty="0">
                <a:latin typeface="Arial"/>
                <a:cs typeface="Arial"/>
              </a:rPr>
              <a:t>job!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protect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search </a:t>
            </a:r>
            <a:r>
              <a:rPr sz="1050" spc="-20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9602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viewing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summaries,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dashboards,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variety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logs.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251848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19215" cy="823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latin typeface="Arial"/>
                <a:cs typeface="Arial"/>
              </a:rPr>
              <a:t>Log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View</a:t>
            </a:r>
            <a:r>
              <a:rPr sz="1050" spc="-10" dirty="0">
                <a:latin typeface="Arial"/>
                <a:cs typeface="Arial"/>
              </a:rPr>
              <a:t>allows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logs,</a:t>
            </a:r>
            <a:r>
              <a:rPr sz="1050" spc="-10" dirty="0">
                <a:latin typeface="Arial"/>
                <a:cs typeface="Arial"/>
              </a:rPr>
              <a:t> and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each ADOM.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restrict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placed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together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single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logical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Log groups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virtual.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They</a:t>
            </a:r>
            <a:r>
              <a:rPr sz="1050" spc="-10" dirty="0">
                <a:latin typeface="Arial"/>
                <a:cs typeface="Arial"/>
              </a:rPr>
              <a:t> don’t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occupy</a:t>
            </a:r>
            <a:r>
              <a:rPr sz="1050" spc="-10" dirty="0">
                <a:latin typeface="Arial"/>
                <a:cs typeface="Arial"/>
              </a:rPr>
              <a:t> additional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space.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4295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165" algn="just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To search for specific </a:t>
            </a:r>
            <a:r>
              <a:rPr sz="1050" spc="-10" dirty="0">
                <a:latin typeface="Arial"/>
                <a:cs typeface="Arial"/>
              </a:rPr>
              <a:t>logs in</a:t>
            </a:r>
            <a:r>
              <a:rPr sz="1050" b="1" spc="-10" dirty="0">
                <a:latin typeface="Arial"/>
                <a:cs typeface="Arial"/>
              </a:rPr>
              <a:t>Log View</a:t>
            </a:r>
            <a:r>
              <a:rPr sz="1050" spc="-10" dirty="0">
                <a:latin typeface="Arial"/>
                <a:cs typeface="Arial"/>
              </a:rPr>
              <a:t>, </a:t>
            </a:r>
            <a:r>
              <a:rPr sz="1050" spc="-5" dirty="0">
                <a:latin typeface="Arial"/>
                <a:cs typeface="Arial"/>
              </a:rPr>
              <a:t>select </a:t>
            </a:r>
            <a:r>
              <a:rPr sz="1050" spc="-10" dirty="0">
                <a:latin typeface="Arial"/>
                <a:cs typeface="Arial"/>
              </a:rPr>
              <a:t>the log </a:t>
            </a:r>
            <a:r>
              <a:rPr sz="1050" spc="-15" dirty="0">
                <a:latin typeface="Arial"/>
                <a:cs typeface="Arial"/>
              </a:rPr>
              <a:t>type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left menu </a:t>
            </a:r>
            <a:r>
              <a:rPr sz="1050" spc="-10" dirty="0">
                <a:latin typeface="Arial"/>
                <a:cs typeface="Arial"/>
              </a:rPr>
              <a:t>and then set appropriate </a:t>
            </a:r>
            <a:r>
              <a:rPr sz="1050" spc="-5" dirty="0">
                <a:latin typeface="Arial"/>
                <a:cs typeface="Arial"/>
              </a:rPr>
              <a:t>filters.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 example </a:t>
            </a:r>
            <a:r>
              <a:rPr sz="1050" spc="-15" dirty="0">
                <a:latin typeface="Arial"/>
                <a:cs typeface="Arial"/>
              </a:rPr>
              <a:t>shown </a:t>
            </a:r>
            <a:r>
              <a:rPr sz="1050" spc="-10" dirty="0">
                <a:latin typeface="Arial"/>
                <a:cs typeface="Arial"/>
              </a:rPr>
              <a:t>on this slide, the filter </a:t>
            </a:r>
            <a:r>
              <a:rPr sz="1050" spc="-5" dirty="0">
                <a:latin typeface="Arial"/>
                <a:cs typeface="Arial"/>
              </a:rPr>
              <a:t>is set to </a:t>
            </a:r>
            <a:r>
              <a:rPr sz="1050" spc="-10" dirty="0">
                <a:latin typeface="Arial"/>
                <a:cs typeface="Arial"/>
              </a:rPr>
              <a:t>the category description “Malicious </a:t>
            </a:r>
            <a:r>
              <a:rPr sz="1050" dirty="0">
                <a:latin typeface="Arial"/>
                <a:cs typeface="Arial"/>
              </a:rPr>
              <a:t>Websites”.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specify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within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a specific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within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set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time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frame.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91440" algn="just">
              <a:lnSpc>
                <a:spcPct val="100000"/>
              </a:lnSpc>
              <a:spcBef>
                <a:spcPts val="5"/>
              </a:spcBef>
            </a:pP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also change </a:t>
            </a:r>
            <a:r>
              <a:rPr sz="1050" spc="-20" dirty="0">
                <a:latin typeface="Arial"/>
                <a:cs typeface="Arial"/>
              </a:rPr>
              <a:t>your </a:t>
            </a:r>
            <a:r>
              <a:rPr sz="1050" spc="-10" dirty="0">
                <a:latin typeface="Arial"/>
                <a:cs typeface="Arial"/>
              </a:rPr>
              <a:t>view by adding or removing </a:t>
            </a:r>
            <a:r>
              <a:rPr sz="1050" spc="-5" dirty="0">
                <a:latin typeface="Arial"/>
                <a:cs typeface="Arial"/>
              </a:rPr>
              <a:t>columns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15" dirty="0">
                <a:latin typeface="Arial"/>
                <a:cs typeface="Arial"/>
              </a:rPr>
              <a:t>viewing </a:t>
            </a:r>
            <a:r>
              <a:rPr sz="1050" spc="-10" dirty="0">
                <a:latin typeface="Arial"/>
                <a:cs typeface="Arial"/>
              </a:rPr>
              <a:t>logs in real </a:t>
            </a:r>
            <a:r>
              <a:rPr sz="1050" spc="-5" dirty="0">
                <a:latin typeface="Arial"/>
                <a:cs typeface="Arial"/>
              </a:rPr>
              <a:t>time </a:t>
            </a:r>
            <a:r>
              <a:rPr sz="1050" spc="-10" dirty="0">
                <a:latin typeface="Arial"/>
                <a:cs typeface="Arial"/>
              </a:rPr>
              <a:t>or </a:t>
            </a:r>
            <a:r>
              <a:rPr sz="1050" spc="-5" dirty="0">
                <a:latin typeface="Arial"/>
                <a:cs typeface="Arial"/>
              </a:rPr>
              <a:t>historical, </a:t>
            </a:r>
            <a:r>
              <a:rPr sz="1050" spc="-10" dirty="0">
                <a:latin typeface="Arial"/>
                <a:cs typeface="Arial"/>
              </a:rPr>
              <a:t>or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formatted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 </a:t>
            </a:r>
            <a:r>
              <a:rPr sz="1050" spc="-5" dirty="0">
                <a:latin typeface="Arial"/>
                <a:cs typeface="Arial"/>
              </a:rPr>
              <a:t>more </a:t>
            </a:r>
            <a:r>
              <a:rPr sz="1050" spc="-10" dirty="0">
                <a:latin typeface="Arial"/>
                <a:cs typeface="Arial"/>
              </a:rPr>
              <a:t>information about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log, double-click the log </a:t>
            </a:r>
            <a:r>
              <a:rPr sz="1050" spc="-15" dirty="0">
                <a:latin typeface="Arial"/>
                <a:cs typeface="Arial"/>
              </a:rPr>
              <a:t>entry.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details pane appears on the right </a:t>
            </a:r>
            <a:r>
              <a:rPr sz="1050" spc="-5" dirty="0">
                <a:latin typeface="Arial"/>
                <a:cs typeface="Arial"/>
              </a:rPr>
              <a:t>side </a:t>
            </a:r>
            <a:r>
              <a:rPr sz="1050" spc="-10" dirty="0">
                <a:latin typeface="Arial"/>
                <a:cs typeface="Arial"/>
              </a:rPr>
              <a:t>of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screen.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93746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05980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save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frequent</a:t>
            </a:r>
            <a:r>
              <a:rPr sz="1050" spc="-5" dirty="0">
                <a:latin typeface="Arial"/>
                <a:cs typeface="Arial"/>
              </a:rPr>
              <a:t> searches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custom 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Custom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View</a:t>
            </a:r>
            <a:r>
              <a:rPr sz="1050" spc="-10" dirty="0">
                <a:latin typeface="Arial"/>
                <a:cs typeface="Arial"/>
              </a:rPr>
              <a:t>icon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bar.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filters,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conduct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search,</a:t>
            </a:r>
            <a:r>
              <a:rPr sz="1050" spc="-10" dirty="0">
                <a:latin typeface="Arial"/>
                <a:cs typeface="Arial"/>
              </a:rPr>
              <a:t> and then save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</a:t>
            </a:r>
            <a:r>
              <a:rPr sz="1050" spc="-10" dirty="0">
                <a:latin typeface="Arial"/>
                <a:cs typeface="Arial"/>
              </a:rPr>
              <a:t> under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-10" dirty="0">
                <a:latin typeface="Arial"/>
                <a:cs typeface="Arial"/>
              </a:rPr>
              <a:t> custom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view.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93746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7155" cy="2101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8130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 filters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return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results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poorly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formed.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looks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SQL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</a:t>
            </a:r>
            <a:r>
              <a:rPr sz="1050" spc="-10" dirty="0">
                <a:latin typeface="Arial"/>
                <a:cs typeface="Arial"/>
              </a:rPr>
              <a:t> string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correctly.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Here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tips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searches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 </a:t>
            </a:r>
            <a:r>
              <a:rPr sz="1050" spc="-5" dirty="0">
                <a:latin typeface="Arial"/>
                <a:cs typeface="Arial"/>
              </a:rPr>
              <a:t>searches: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92405" indent="-180340" algn="just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Verify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b="1" spc="-10" dirty="0">
                <a:latin typeface="Arial"/>
                <a:cs typeface="Arial"/>
              </a:rPr>
              <a:t>Case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Sensitive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Search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Tools</a:t>
            </a:r>
            <a:r>
              <a:rPr sz="1050" spc="-10" dirty="0">
                <a:latin typeface="Arial"/>
                <a:cs typeface="Arial"/>
              </a:rPr>
              <a:t>menu.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Disable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increased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 </a:t>
            </a:r>
            <a:r>
              <a:rPr sz="1050" spc="-10" dirty="0">
                <a:latin typeface="Arial"/>
                <a:cs typeface="Arial"/>
              </a:rPr>
              <a:t>flexibility.</a:t>
            </a:r>
            <a:endParaRPr sz="1050">
              <a:latin typeface="Arial"/>
              <a:cs typeface="Arial"/>
            </a:endParaRPr>
          </a:p>
          <a:p>
            <a:pPr marL="192405" marR="5080" indent="-180340" algn="just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Find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log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 log table that includes data that </a:t>
            </a: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15" dirty="0">
                <a:latin typeface="Arial"/>
                <a:cs typeface="Arial"/>
              </a:rPr>
              <a:t>want </a:t>
            </a:r>
            <a:r>
              <a:rPr sz="1050" spc="-5" dirty="0">
                <a:latin typeface="Arial"/>
                <a:cs typeface="Arial"/>
              </a:rPr>
              <a:t>to search for. </a:t>
            </a:r>
            <a:r>
              <a:rPr sz="1050" spc="-10" dirty="0">
                <a:latin typeface="Arial"/>
                <a:cs typeface="Arial"/>
              </a:rPr>
              <a:t>For example,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15" dirty="0">
                <a:latin typeface="Arial"/>
                <a:cs typeface="Arial"/>
              </a:rPr>
              <a:t>want </a:t>
            </a:r>
            <a:r>
              <a:rPr sz="1050" spc="-5" dirty="0">
                <a:latin typeface="Arial"/>
                <a:cs typeface="Arial"/>
              </a:rPr>
              <a:t>to search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attacks </a:t>
            </a:r>
            <a:r>
              <a:rPr sz="1050" spc="-10" dirty="0">
                <a:latin typeface="Arial"/>
                <a:cs typeface="Arial"/>
              </a:rPr>
              <a:t>that include code injections, </a:t>
            </a:r>
            <a:r>
              <a:rPr sz="1050" spc="-5" dirty="0">
                <a:latin typeface="Arial"/>
                <a:cs typeface="Arial"/>
              </a:rPr>
              <a:t>right-click </a:t>
            </a:r>
            <a:r>
              <a:rPr sz="1050" spc="-10" dirty="0">
                <a:latin typeface="Arial"/>
                <a:cs typeface="Arial"/>
              </a:rPr>
              <a:t>on that data, and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pop-up appears </a:t>
            </a:r>
            <a:r>
              <a:rPr sz="1050" spc="-15" dirty="0">
                <a:latin typeface="Arial"/>
                <a:cs typeface="Arial"/>
              </a:rPr>
              <a:t>with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search filters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automatically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you.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search filter,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returns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results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filter.</a:t>
            </a:r>
            <a:endParaRPr sz="1050">
              <a:latin typeface="Arial"/>
              <a:cs typeface="Arial"/>
            </a:endParaRPr>
          </a:p>
          <a:p>
            <a:pPr marL="192405" marR="250190" indent="-180340">
              <a:lnSpc>
                <a:spcPts val="1260"/>
              </a:lnSpc>
              <a:spcBef>
                <a:spcPts val="30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filter,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drop-down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proper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table,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column </a:t>
            </a:r>
            <a:r>
              <a:rPr sz="1050" spc="-10" dirty="0">
                <a:latin typeface="Arial"/>
                <a:cs typeface="Arial"/>
              </a:rPr>
              <a:t>using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Column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spc="-10" dirty="0">
                <a:latin typeface="Arial"/>
                <a:cs typeface="Arial"/>
              </a:rPr>
              <a:t>(you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 refresh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after).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drop-down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4365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spc="-5" dirty="0">
                <a:latin typeface="Arial"/>
                <a:cs typeface="Arial"/>
              </a:rPr>
              <a:t> competence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FortiAnalyzer’s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initial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network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perform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basic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tasks.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869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16980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FortiView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integrates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real-time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historical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single,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summary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views.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analytics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available.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displayed.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own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analysis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FortiView,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0" dirty="0">
                <a:latin typeface="Arial"/>
                <a:cs typeface="Arial"/>
              </a:rPr>
              <a:t>ensure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correct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 </a:t>
            </a:r>
            <a:r>
              <a:rPr sz="1050" spc="-15" dirty="0">
                <a:latin typeface="Arial"/>
                <a:cs typeface="Arial"/>
              </a:rPr>
              <a:t>viewing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contents of FortiView.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Starting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v6.2,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SOC.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258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6016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FortiView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summaries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tabular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graphical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formats 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FortiCarrier.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threats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0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</a:t>
            </a:r>
            <a:r>
              <a:rPr sz="1050" spc="-5" dirty="0">
                <a:latin typeface="Arial"/>
                <a:cs typeface="Arial"/>
              </a:rPr>
              <a:t> sources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destinations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few.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 summary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view,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drill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5" dirty="0">
                <a:latin typeface="Arial"/>
                <a:cs typeface="Arial"/>
              </a:rPr>
              <a:t> set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filters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display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3505" cy="2900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91135" algn="just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One FortiView worth mentioning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Indicator </a:t>
            </a:r>
            <a:r>
              <a:rPr sz="1050" spc="-5" dirty="0">
                <a:latin typeface="Arial"/>
                <a:cs typeface="Arial"/>
              </a:rPr>
              <a:t>of Compromise (IOC). The </a:t>
            </a:r>
            <a:r>
              <a:rPr sz="1050" spc="-10" dirty="0">
                <a:latin typeface="Arial"/>
                <a:cs typeface="Arial"/>
              </a:rPr>
              <a:t>IOC engine detects end </a:t>
            </a:r>
            <a:r>
              <a:rPr sz="1050" spc="-5" dirty="0">
                <a:latin typeface="Arial"/>
                <a:cs typeface="Arial"/>
              </a:rPr>
              <a:t>users </a:t>
            </a:r>
            <a:r>
              <a:rPr sz="1050" spc="-15" dirty="0">
                <a:latin typeface="Arial"/>
                <a:cs typeface="Arial"/>
              </a:rPr>
              <a:t>with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suspicious </a:t>
            </a:r>
            <a:r>
              <a:rPr sz="1050" spc="-15" dirty="0">
                <a:latin typeface="Arial"/>
                <a:cs typeface="Arial"/>
              </a:rPr>
              <a:t>web </a:t>
            </a:r>
            <a:r>
              <a:rPr sz="1050" spc="-10" dirty="0">
                <a:latin typeface="Arial"/>
                <a:cs typeface="Arial"/>
              </a:rPr>
              <a:t>usage </a:t>
            </a:r>
            <a:r>
              <a:rPr sz="1050" spc="-5" dirty="0">
                <a:latin typeface="Arial"/>
                <a:cs typeface="Arial"/>
              </a:rPr>
              <a:t>compromises </a:t>
            </a:r>
            <a:r>
              <a:rPr sz="1050" spc="-10" dirty="0">
                <a:latin typeface="Arial"/>
                <a:cs typeface="Arial"/>
              </a:rPr>
              <a:t>by </a:t>
            </a:r>
            <a:r>
              <a:rPr sz="1050" spc="-5" dirty="0">
                <a:latin typeface="Arial"/>
                <a:cs typeface="Arial"/>
              </a:rPr>
              <a:t>checking </a:t>
            </a:r>
            <a:r>
              <a:rPr sz="1050" spc="-10" dirty="0">
                <a:latin typeface="Arial"/>
                <a:cs typeface="Arial"/>
              </a:rPr>
              <a:t>new and </a:t>
            </a:r>
            <a:r>
              <a:rPr sz="1050" spc="-5" dirty="0">
                <a:latin typeface="Arial"/>
                <a:cs typeface="Arial"/>
              </a:rPr>
              <a:t>historical </a:t>
            </a:r>
            <a:r>
              <a:rPr sz="1050" spc="-10" dirty="0">
                <a:latin typeface="Arial"/>
                <a:cs typeface="Arial"/>
              </a:rPr>
              <a:t>logs against the IOC signatures, which </a:t>
            </a:r>
            <a:r>
              <a:rPr sz="1050" spc="-5" dirty="0">
                <a:latin typeface="Arial"/>
                <a:cs typeface="Arial"/>
              </a:rPr>
              <a:t> 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 on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FortiGuard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subscription.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998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breach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engine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FortiGuard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(TDS)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intelligence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analyze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web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breach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detection.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intelligence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daily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reflect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world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threat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landscape. Note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10" dirty="0">
                <a:latin typeface="Arial"/>
                <a:cs typeface="Arial"/>
              </a:rPr>
              <a:t> AV/IPS,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so </a:t>
            </a:r>
            <a:r>
              <a:rPr sz="1050" spc="-10" dirty="0">
                <a:latin typeface="Arial"/>
                <a:cs typeface="Arial"/>
              </a:rPr>
              <a:t>on,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won't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used</a:t>
            </a:r>
            <a:r>
              <a:rPr sz="1050" spc="-5" dirty="0">
                <a:latin typeface="Arial"/>
                <a:cs typeface="Arial"/>
              </a:rPr>
              <a:t> since those </a:t>
            </a:r>
            <a:r>
              <a:rPr sz="1050" spc="-10" dirty="0">
                <a:latin typeface="Arial"/>
                <a:cs typeface="Arial"/>
              </a:rPr>
              <a:t>threats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already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been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prevented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When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threat</a:t>
            </a:r>
            <a:r>
              <a:rPr sz="1050" spc="-5" dirty="0">
                <a:latin typeface="Arial"/>
                <a:cs typeface="Arial"/>
              </a:rPr>
              <a:t> match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found,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threat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given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end user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overall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ranking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score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TDS. </a:t>
            </a:r>
            <a:r>
              <a:rPr sz="1050" dirty="0">
                <a:latin typeface="Arial"/>
                <a:cs typeface="Arial"/>
              </a:rPr>
              <a:t>When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check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completed,</a:t>
            </a:r>
            <a:r>
              <a:rPr sz="1050" spc="-10" dirty="0">
                <a:latin typeface="Arial"/>
                <a:cs typeface="Arial"/>
              </a:rPr>
              <a:t> FortiAnalyzer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aggregates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scores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end user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verdict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IOC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end</a:t>
            </a:r>
            <a:r>
              <a:rPr sz="1050" spc="-5" dirty="0">
                <a:latin typeface="Arial"/>
                <a:cs typeface="Arial"/>
              </a:rPr>
              <a:t> user. The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verdict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 of the following: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60325" marR="190500" indent="-60325">
              <a:lnSpc>
                <a:spcPct val="100000"/>
              </a:lnSpc>
              <a:spcBef>
                <a:spcPts val="5"/>
              </a:spcBef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050" b="1" spc="-10" dirty="0">
                <a:latin typeface="Arial"/>
                <a:cs typeface="Arial"/>
              </a:rPr>
              <a:t>Infected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breach.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matches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blacklisted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IPs/domain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algorithms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(DGAs)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 been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found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5" dirty="0">
                <a:latin typeface="Arial"/>
                <a:cs typeface="Arial"/>
              </a:rPr>
              <a:t>web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logs.</a:t>
            </a:r>
            <a:endParaRPr sz="1050">
              <a:latin typeface="Arial"/>
              <a:cs typeface="Arial"/>
            </a:endParaRPr>
          </a:p>
          <a:p>
            <a:pPr marL="59690" indent="-47625">
              <a:lnSpc>
                <a:spcPct val="100000"/>
              </a:lnSpc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050" b="1" spc="-10" dirty="0">
                <a:latin typeface="Arial"/>
                <a:cs typeface="Arial"/>
              </a:rPr>
              <a:t>Highly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Suspicious: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possible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breach.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0096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historical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audit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malware,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botnet,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intrusions,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look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threat</a:t>
            </a:r>
            <a:r>
              <a:rPr sz="1050" spc="-5" dirty="0">
                <a:latin typeface="Arial"/>
                <a:cs typeface="Arial"/>
              </a:rPr>
              <a:t> report.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5986780" cy="1303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order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configure IOC,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ts val="1255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threat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detection</a:t>
            </a:r>
            <a:r>
              <a:rPr sz="1050" spc="-5" dirty="0">
                <a:latin typeface="Arial"/>
                <a:cs typeface="Arial"/>
              </a:rPr>
              <a:t> service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(TDS)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FortiGuard</a:t>
            </a:r>
            <a:endParaRPr sz="1050">
              <a:latin typeface="Arial"/>
              <a:cs typeface="Arial"/>
            </a:endParaRPr>
          </a:p>
          <a:p>
            <a:pPr marL="198120" marR="5080" indent="-186055">
              <a:lnSpc>
                <a:spcPts val="1260"/>
              </a:lnSpc>
              <a:spcBef>
                <a:spcPts val="35"/>
              </a:spcBef>
              <a:buChar char="•"/>
              <a:tabLst>
                <a:tab pos="198120" algn="l"/>
                <a:tab pos="198755" algn="l"/>
              </a:tabLst>
            </a:pP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one-year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subscription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IOC.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evaluation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license,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is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restrictive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meant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give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idea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feature works.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ts val="122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FortiGuard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TDS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subscription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FortiAnalyzer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5" dirty="0">
                <a:latin typeface="Arial"/>
                <a:cs typeface="Arial"/>
              </a:rPr>
              <a:t>Web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subscription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FortiGate(s)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5" dirty="0">
                <a:latin typeface="Arial"/>
                <a:cs typeface="Arial"/>
              </a:rPr>
              <a:t>Web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FortiGate(s)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90640" cy="2740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IOC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b="1" spc="-10" dirty="0">
                <a:latin typeface="Arial"/>
                <a:cs typeface="Arial"/>
              </a:rPr>
              <a:t>FortiView</a:t>
            </a:r>
            <a:r>
              <a:rPr sz="1050" spc="-10" dirty="0">
                <a:latin typeface="Arial"/>
                <a:cs typeface="Arial"/>
              </a:rPr>
              <a:t>.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breach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engine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 determined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real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breach,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Infected</a:t>
            </a:r>
            <a:r>
              <a:rPr sz="1050" spc="-10" dirty="0">
                <a:latin typeface="Arial"/>
                <a:cs typeface="Arial"/>
              </a:rPr>
              <a:t>verdict.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b="1" spc="-5" dirty="0">
                <a:latin typeface="Arial"/>
                <a:cs typeface="Arial"/>
              </a:rPr>
              <a:t>#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of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Threats</a:t>
            </a:r>
            <a:r>
              <a:rPr sz="1050" spc="-10" dirty="0">
                <a:latin typeface="Arial"/>
                <a:cs typeface="Arial"/>
              </a:rPr>
              <a:t>column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10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different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threats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associated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also</a:t>
            </a:r>
            <a:r>
              <a:rPr sz="1050" spc="-5" dirty="0">
                <a:latin typeface="Arial"/>
                <a:cs typeface="Arial"/>
              </a:rPr>
              <a:t> see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major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intelligence: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Blacklist,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malicious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botnets 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DNS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sinkhole,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5" dirty="0">
                <a:latin typeface="Arial"/>
                <a:cs typeface="Arial"/>
              </a:rPr>
              <a:t>domain names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DGA.</a:t>
            </a:r>
            <a:endParaRPr sz="1050">
              <a:latin typeface="Arial"/>
              <a:cs typeface="Arial"/>
            </a:endParaRPr>
          </a:p>
          <a:p>
            <a:pPr marL="192405" marR="26670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Suspicious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URL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associated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ranked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score.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ranked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score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relative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intelligence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crowdsourcing—which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processed</a:t>
            </a:r>
            <a:r>
              <a:rPr sz="1050" spc="-10" dirty="0">
                <a:latin typeface="Arial"/>
                <a:cs typeface="Arial"/>
              </a:rPr>
              <a:t> once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5" dirty="0">
                <a:latin typeface="Arial"/>
                <a:cs typeface="Arial"/>
              </a:rPr>
              <a:t>day.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IOC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FortiView,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92405" marR="25717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adding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filters,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specifying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time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period.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7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day’s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history—each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 that </a:t>
            </a:r>
            <a:r>
              <a:rPr sz="1050" spc="-15" dirty="0">
                <a:latin typeface="Arial"/>
                <a:cs typeface="Arial"/>
              </a:rPr>
              <a:t>day’s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intelligence.</a:t>
            </a:r>
            <a:endParaRPr sz="1050">
              <a:latin typeface="Arial"/>
              <a:cs typeface="Arial"/>
            </a:endParaRPr>
          </a:p>
          <a:p>
            <a:pPr marL="192405" marR="471170" indent="-180340">
              <a:lnSpc>
                <a:spcPts val="1250"/>
              </a:lnSpc>
              <a:spcBef>
                <a:spcPts val="50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Acknowledge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IOC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clicking</a:t>
            </a:r>
            <a:r>
              <a:rPr sz="1050" b="1" spc="-10" dirty="0">
                <a:latin typeface="Arial"/>
                <a:cs typeface="Arial"/>
              </a:rPr>
              <a:t>Ack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Acknowledge</a:t>
            </a:r>
            <a:r>
              <a:rPr sz="1050" spc="-10" dirty="0">
                <a:latin typeface="Arial"/>
                <a:cs typeface="Arial"/>
              </a:rPr>
              <a:t>column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(you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still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acknowledged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IOCs)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2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Double-click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FF0000"/>
                </a:solidFill>
                <a:latin typeface="Arial"/>
                <a:cs typeface="Arial"/>
              </a:rPr>
              <a:t>drill-down</a:t>
            </a:r>
            <a:r>
              <a:rPr sz="105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46190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827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FortiView,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addresses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resolved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 </a:t>
            </a:r>
            <a:r>
              <a:rPr sz="1050" spc="-10" dirty="0">
                <a:latin typeface="Arial"/>
                <a:cs typeface="Arial"/>
              </a:rPr>
              <a:t>hostname,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local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Then, enter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CLI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13664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induce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slight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delay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every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refresh </a:t>
            </a: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resolve.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very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large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environments,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delay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noticeable,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depending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number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resolve,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speed of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DNS</a:t>
            </a:r>
            <a:r>
              <a:rPr sz="1050" spc="-5" dirty="0">
                <a:latin typeface="Arial"/>
                <a:cs typeface="Arial"/>
              </a:rPr>
              <a:t> servers.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best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practice,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resolve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end.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 </a:t>
            </a:r>
            <a:r>
              <a:rPr sz="1050" spc="-5" dirty="0">
                <a:latin typeface="Arial"/>
                <a:cs typeface="Arial"/>
              </a:rPr>
              <a:t> source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destination,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offloads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work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resolution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destination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only.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869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4615" cy="2900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8735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fetching.</a:t>
            </a:r>
            <a:r>
              <a:rPr sz="1050" spc="-5" dirty="0">
                <a:latin typeface="Arial"/>
                <a:cs typeface="Arial"/>
              </a:rPr>
              <a:t> 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fetch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specified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queries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forensic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analysis.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fetching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greatly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simplifies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reports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 upon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</a:t>
            </a:r>
            <a:r>
              <a:rPr sz="1050" spc="-20" dirty="0">
                <a:latin typeface="Arial"/>
                <a:cs typeface="Arial"/>
              </a:rPr>
              <a:t>by: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5" dirty="0">
                <a:latin typeface="Arial"/>
                <a:cs typeface="Arial"/>
              </a:rPr>
              <a:t>Allowing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select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period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indexed</a:t>
            </a:r>
            <a:endParaRPr sz="1050">
              <a:latin typeface="Arial"/>
              <a:cs typeface="Arial"/>
            </a:endParaRPr>
          </a:p>
          <a:p>
            <a:pPr marL="192405" marR="3746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5" dirty="0">
                <a:latin typeface="Arial"/>
                <a:cs typeface="Arial"/>
              </a:rPr>
              <a:t>Allowing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customized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retention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indexed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pulled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purpose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 on older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Avoiding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duplication,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occur </a:t>
            </a: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import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external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 source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fetches</a:t>
            </a:r>
            <a:r>
              <a:rPr sz="1050" spc="-10" dirty="0">
                <a:latin typeface="Arial"/>
                <a:cs typeface="Arial"/>
              </a:rPr>
              <a:t> 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fetch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client,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fetch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fetching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happen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both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them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same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either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fetch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role,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perform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roles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end.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establish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log-fetching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48895" algn="just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only have one FortiAnalyzer, log fetching is not an option.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 </a:t>
            </a:r>
            <a:r>
              <a:rPr sz="1050" spc="-5" dirty="0">
                <a:latin typeface="Arial"/>
                <a:cs typeface="Arial"/>
              </a:rPr>
              <a:t>case, </a:t>
            </a:r>
            <a:r>
              <a:rPr sz="1050" spc="-15" dirty="0">
                <a:latin typeface="Arial"/>
                <a:cs typeface="Arial"/>
              </a:rPr>
              <a:t>you would </a:t>
            </a:r>
            <a:r>
              <a:rPr sz="1050" spc="-10" dirty="0">
                <a:latin typeface="Arial"/>
                <a:cs typeface="Arial"/>
              </a:rPr>
              <a:t>export and </a:t>
            </a:r>
            <a:r>
              <a:rPr sz="1050" spc="-5" dirty="0">
                <a:latin typeface="Arial"/>
                <a:cs typeface="Arial"/>
              </a:rPr>
              <a:t>import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 </a:t>
            </a:r>
            <a:r>
              <a:rPr sz="1050" spc="-5" dirty="0">
                <a:latin typeface="Arial"/>
                <a:cs typeface="Arial"/>
              </a:rPr>
              <a:t>file. </a:t>
            </a: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spc="-15" dirty="0">
                <a:latin typeface="Arial"/>
                <a:cs typeface="Arial"/>
              </a:rPr>
              <a:t>want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delete the exported log </a:t>
            </a:r>
            <a:r>
              <a:rPr sz="1050" spc="-5" dirty="0">
                <a:latin typeface="Arial"/>
                <a:cs typeface="Arial"/>
              </a:rPr>
              <a:t>file from </a:t>
            </a:r>
            <a:r>
              <a:rPr sz="1050" spc="-10" dirty="0">
                <a:latin typeface="Arial"/>
                <a:cs typeface="Arial"/>
              </a:rPr>
              <a:t>the FortiAnalyzer prior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reimporting,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15" dirty="0">
                <a:latin typeface="Arial"/>
                <a:cs typeface="Arial"/>
              </a:rPr>
              <a:t>would </a:t>
            </a:r>
            <a:r>
              <a:rPr sz="1050" spc="-10" dirty="0">
                <a:latin typeface="Arial"/>
                <a:cs typeface="Arial"/>
              </a:rPr>
              <a:t> not 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duplicate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copy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those logs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5565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241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SOC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Center)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designed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network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center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displayed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large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SOC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environment.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5"/>
              </a:spcBef>
            </a:pPr>
            <a:r>
              <a:rPr sz="1050" spc="-10" dirty="0">
                <a:latin typeface="Arial"/>
                <a:cs typeface="Arial"/>
              </a:rPr>
              <a:t>SOC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real-time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historical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trends.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centralized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awareness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help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effectively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monitor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network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events, threats,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security alerts.</a:t>
            </a:r>
            <a:endParaRPr sz="1050">
              <a:latin typeface="Arial"/>
              <a:cs typeface="Arial"/>
            </a:endParaRPr>
          </a:p>
          <a:p>
            <a:pPr marL="12700" marR="414020">
              <a:lnSpc>
                <a:spcPts val="1260"/>
              </a:lnSpc>
            </a:pP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SOC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activity,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security,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compromised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hosts, </a:t>
            </a:r>
            <a:r>
              <a:rPr sz="1050" spc="-10" dirty="0">
                <a:latin typeface="Arial"/>
                <a:cs typeface="Arial"/>
              </a:rPr>
              <a:t>vulnerabilities,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fabric,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WiFi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300691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28080" cy="194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SOC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flexible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predefined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custom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dashboards.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Add,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move,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resize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widgets</a:t>
            </a:r>
            <a:r>
              <a:rPr sz="1050" spc="3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predefined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custom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dashboards.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same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different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monitors.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Monitor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each</a:t>
            </a:r>
            <a:r>
              <a:rPr sz="1050" spc="-15" dirty="0">
                <a:latin typeface="Arial"/>
                <a:cs typeface="Arial"/>
              </a:rPr>
              <a:t> widget.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same</a:t>
            </a:r>
            <a:r>
              <a:rPr sz="1050" spc="-15" dirty="0">
                <a:latin typeface="Arial"/>
                <a:cs typeface="Arial"/>
              </a:rPr>
              <a:t> widget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times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each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monitor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different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chart </a:t>
            </a:r>
            <a:r>
              <a:rPr sz="1050" spc="-15" dirty="0">
                <a:latin typeface="Arial"/>
                <a:cs typeface="Arial"/>
              </a:rPr>
              <a:t>type,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refresh </a:t>
            </a:r>
            <a:r>
              <a:rPr sz="1050" spc="-10" dirty="0">
                <a:latin typeface="Arial"/>
                <a:cs typeface="Arial"/>
              </a:rPr>
              <a:t>interval,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 </a:t>
            </a:r>
            <a:r>
              <a:rPr sz="1050" spc="-10" dirty="0">
                <a:latin typeface="Arial"/>
                <a:cs typeface="Arial"/>
              </a:rPr>
              <a:t>period.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Resize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widgets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 widget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full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screen.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4254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</a:t>
            </a:r>
            <a:r>
              <a:rPr sz="1050" spc="-5" dirty="0">
                <a:latin typeface="Arial"/>
                <a:cs typeface="Arial"/>
              </a:rPr>
              <a:t> many </a:t>
            </a:r>
            <a:r>
              <a:rPr sz="1050" spc="-10" dirty="0">
                <a:latin typeface="Arial"/>
                <a:cs typeface="Arial"/>
              </a:rPr>
              <a:t>widgets,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simply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display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widgets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bigger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258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22695" cy="2580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7368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SOC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predefined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Security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Compromised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Hosts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Vulnerabilities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Fabric,</a:t>
            </a:r>
            <a:r>
              <a:rPr sz="1050" spc="5" dirty="0">
                <a:latin typeface="Arial"/>
                <a:cs typeface="Arial"/>
              </a:rPr>
              <a:t> WiFi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System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59690" indent="-47625">
              <a:lnSpc>
                <a:spcPct val="100000"/>
              </a:lnSpc>
              <a:spcBef>
                <a:spcPts val="5"/>
              </a:spcBef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050" b="1" spc="-10" dirty="0">
                <a:latin typeface="Arial"/>
                <a:cs typeface="Arial"/>
              </a:rPr>
              <a:t>Security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Monitor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widgets</a:t>
            </a:r>
            <a:r>
              <a:rPr sz="1050" b="1" spc="-15" dirty="0">
                <a:latin typeface="Arial"/>
                <a:cs typeface="Arial"/>
              </a:rPr>
              <a:t>:</a:t>
            </a:r>
            <a:endParaRPr sz="1050">
              <a:latin typeface="Arial"/>
              <a:cs typeface="Arial"/>
            </a:endParaRPr>
          </a:p>
          <a:p>
            <a:pPr marL="670560" marR="107950" indent="-178435">
              <a:lnSpc>
                <a:spcPct val="100000"/>
              </a:lnSpc>
            </a:pPr>
            <a:r>
              <a:rPr sz="1050" spc="-5" dirty="0">
                <a:latin typeface="Courier New"/>
                <a:cs typeface="Courier New"/>
              </a:rPr>
              <a:t>o</a:t>
            </a:r>
            <a:r>
              <a:rPr sz="1050" spc="-5" dirty="0">
                <a:latin typeface="Arial"/>
                <a:cs typeface="Arial"/>
              </a:rPr>
              <a:t>Top</a:t>
            </a:r>
            <a:r>
              <a:rPr sz="1050" spc="-10" dirty="0">
                <a:latin typeface="Arial"/>
                <a:cs typeface="Arial"/>
              </a:rPr>
              <a:t> Threat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Destinations,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Top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Threats, </a:t>
            </a:r>
            <a:r>
              <a:rPr sz="1050" spc="-10" dirty="0">
                <a:latin typeface="Arial"/>
                <a:cs typeface="Arial"/>
              </a:rPr>
              <a:t>Top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Applications,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Top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Endpoint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Vulnerabilities,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Top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Sources, Top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Countries,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Dialup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VPN,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VPN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Site-to-Site,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FortiSanbox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–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Scanning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Statistics,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FortiSandbox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- Top</a:t>
            </a:r>
            <a:r>
              <a:rPr sz="1050" spc="-10" dirty="0">
                <a:latin typeface="Arial"/>
                <a:cs typeface="Arial"/>
              </a:rPr>
              <a:t> Malicious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&amp;</a:t>
            </a:r>
            <a:r>
              <a:rPr sz="1050" spc="-10" dirty="0">
                <a:latin typeface="Arial"/>
                <a:cs typeface="Arial"/>
              </a:rPr>
              <a:t> Suspicious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Users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59690" indent="-47625">
              <a:lnSpc>
                <a:spcPts val="1255"/>
              </a:lnSpc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050" b="1" spc="-10" dirty="0">
                <a:latin typeface="Arial"/>
                <a:cs typeface="Arial"/>
              </a:rPr>
              <a:t>Compromised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Hosts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Monitor</a:t>
            </a:r>
            <a:endParaRPr sz="1050">
              <a:latin typeface="Arial"/>
              <a:cs typeface="Arial"/>
            </a:endParaRPr>
          </a:p>
          <a:p>
            <a:pPr marL="670560" marR="52705" indent="-178435">
              <a:lnSpc>
                <a:spcPts val="1260"/>
              </a:lnSpc>
              <a:spcBef>
                <a:spcPts val="35"/>
              </a:spcBef>
            </a:pPr>
            <a:r>
              <a:rPr sz="1050" spc="-5" dirty="0">
                <a:latin typeface="Courier New"/>
                <a:cs typeface="Courier New"/>
              </a:rPr>
              <a:t>o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compromise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hosts.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panes: </a:t>
            </a:r>
            <a:r>
              <a:rPr sz="1050" spc="-5" dirty="0">
                <a:latin typeface="Arial"/>
                <a:cs typeface="Arial"/>
              </a:rPr>
              <a:t>Compromised</a:t>
            </a:r>
            <a:r>
              <a:rPr sz="1050" spc="-10" dirty="0">
                <a:latin typeface="Arial"/>
                <a:cs typeface="Arial"/>
              </a:rPr>
              <a:t> Hosts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Compromised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Hosts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Incidents.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Arial"/>
              <a:cs typeface="Arial"/>
            </a:endParaRPr>
          </a:p>
          <a:p>
            <a:pPr marL="59690" indent="-47625">
              <a:lnSpc>
                <a:spcPct val="100000"/>
              </a:lnSpc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050" b="1" spc="-10" dirty="0">
                <a:latin typeface="Arial"/>
                <a:cs typeface="Arial"/>
              </a:rPr>
              <a:t>Local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b="1" spc="-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Performance</a:t>
            </a:r>
            <a:endParaRPr sz="1050">
              <a:latin typeface="Arial"/>
              <a:cs typeface="Arial"/>
            </a:endParaRPr>
          </a:p>
          <a:p>
            <a:pPr marL="670560" marR="5080" indent="-178435">
              <a:lnSpc>
                <a:spcPct val="99500"/>
              </a:lnSpc>
              <a:spcBef>
                <a:spcPts val="10"/>
              </a:spcBef>
            </a:pPr>
            <a:r>
              <a:rPr sz="1050" spc="-5" dirty="0">
                <a:latin typeface="Courier New"/>
                <a:cs typeface="Courier New"/>
              </a:rPr>
              <a:t>o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</a:t>
            </a:r>
            <a:r>
              <a:rPr sz="1050" spc="-5" dirty="0">
                <a:latin typeface="Arial"/>
                <a:cs typeface="Arial"/>
              </a:rPr>
              <a:t> monitors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SOC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CPU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&amp; </a:t>
            </a:r>
            <a:r>
              <a:rPr sz="1050" spc="-10" dirty="0">
                <a:latin typeface="Arial"/>
                <a:cs typeface="Arial"/>
              </a:rPr>
              <a:t>Memory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Multi-Core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CPU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Insert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 vs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I/O.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35466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84290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know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factory</a:t>
            </a:r>
            <a:r>
              <a:rPr sz="1050" spc="-10" dirty="0">
                <a:latin typeface="Arial"/>
                <a:cs typeface="Arial"/>
              </a:rPr>
              <a:t> default</a:t>
            </a:r>
            <a:r>
              <a:rPr sz="1050" spc="-5" dirty="0">
                <a:latin typeface="Arial"/>
                <a:cs typeface="Arial"/>
              </a:rPr>
              <a:t> settings,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user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1 </a:t>
            </a:r>
            <a:r>
              <a:rPr sz="1050" spc="-10" dirty="0">
                <a:latin typeface="Arial"/>
                <a:cs typeface="Arial"/>
              </a:rPr>
              <a:t>IP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address,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netmask,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protocols,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initially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connect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computer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spc="-10" dirty="0">
                <a:latin typeface="Arial"/>
                <a:cs typeface="Arial"/>
              </a:rPr>
              <a:t> 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1590">
              <a:lnSpc>
                <a:spcPct val="100000"/>
              </a:lnSpc>
              <a:spcBef>
                <a:spcPts val="5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model-specific</a:t>
            </a:r>
            <a:r>
              <a:rPr sz="1050" i="1" spc="-5" dirty="0">
                <a:latin typeface="Arial"/>
                <a:cs typeface="Arial"/>
              </a:rPr>
              <a:t>QuickStart </a:t>
            </a:r>
            <a:r>
              <a:rPr sz="1050" i="1" spc="-10" dirty="0">
                <a:latin typeface="Arial"/>
                <a:cs typeface="Arial"/>
              </a:rPr>
              <a:t>Guide.</a:t>
            </a:r>
            <a:r>
              <a:rPr sz="1050" spc="-10" dirty="0">
                <a:latin typeface="Arial"/>
                <a:cs typeface="Arial"/>
              </a:rPr>
              <a:t>Different 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models </a:t>
            </a:r>
            <a:r>
              <a:rPr sz="1050" spc="-10" dirty="0">
                <a:latin typeface="Arial"/>
                <a:cs typeface="Arial"/>
              </a:rPr>
              <a:t>have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</a:t>
            </a:r>
            <a:r>
              <a:rPr sz="1050" spc="-5" dirty="0">
                <a:latin typeface="Arial"/>
                <a:cs typeface="Arial"/>
              </a:rPr>
              <a:t>ports,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 </a:t>
            </a:r>
            <a:r>
              <a:rPr sz="1050" spc="-5" dirty="0">
                <a:latin typeface="Arial"/>
                <a:cs typeface="Arial"/>
              </a:rPr>
              <a:t>1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872229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 </a:t>
            </a:r>
            <a:r>
              <a:rPr sz="1050" spc="-5" dirty="0">
                <a:latin typeface="Arial"/>
                <a:cs typeface="Arial"/>
              </a:rPr>
              <a:t>job!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search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manage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3603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spc="-5" dirty="0">
                <a:latin typeface="Arial"/>
                <a:cs typeface="Arial"/>
              </a:rPr>
              <a:t> 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managing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ensure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96990" cy="1134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order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volume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15" dirty="0">
                <a:latin typeface="Arial"/>
                <a:cs typeface="Arial"/>
              </a:rPr>
              <a:t>whether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 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</a:t>
            </a:r>
            <a:r>
              <a:rPr sz="1050" spc="-10" dirty="0">
                <a:latin typeface="Arial"/>
                <a:cs typeface="Arial"/>
              </a:rPr>
              <a:t> appropriately,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gather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spc="-5" dirty="0">
                <a:latin typeface="Arial"/>
                <a:cs typeface="Arial"/>
              </a:rPr>
              <a:t> statistics.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volume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 high,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won’t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keep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analytics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archive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amount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time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Run</a:t>
            </a:r>
            <a:r>
              <a:rPr sz="1050" spc="-10" dirty="0">
                <a:latin typeface="Courier New"/>
                <a:cs typeface="Courier New"/>
              </a:rPr>
              <a:t>#</a:t>
            </a:r>
            <a:r>
              <a:rPr sz="1050" spc="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4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debug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enable</a:t>
            </a:r>
            <a:r>
              <a:rPr sz="1050" spc="-10" dirty="0">
                <a:latin typeface="Arial"/>
                <a:cs typeface="Arial"/>
              </a:rPr>
              <a:t>before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44721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2235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insert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insert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lag</a:t>
            </a:r>
            <a:r>
              <a:rPr sz="1050" spc="-5" dirty="0">
                <a:latin typeface="Arial"/>
                <a:cs typeface="Arial"/>
              </a:rPr>
              <a:t> time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respective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widgets.</a:t>
            </a:r>
            <a:endParaRPr sz="1050">
              <a:latin typeface="Arial"/>
              <a:cs typeface="Arial"/>
            </a:endParaRPr>
          </a:p>
          <a:p>
            <a:pPr marL="12700" marR="23749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these</a:t>
            </a:r>
            <a:r>
              <a:rPr sz="1050" spc="-15" dirty="0">
                <a:latin typeface="Arial"/>
                <a:cs typeface="Arial"/>
              </a:rPr>
              <a:t> widgets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dashboard.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on</a:t>
            </a:r>
            <a:r>
              <a:rPr sz="1050" b="1" spc="-15" dirty="0">
                <a:latin typeface="Arial"/>
                <a:cs typeface="Arial"/>
              </a:rPr>
              <a:t>Toggle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Widgets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left</a:t>
            </a:r>
            <a:r>
              <a:rPr sz="1050" spc="-10" dirty="0">
                <a:latin typeface="Arial"/>
                <a:cs typeface="Arial"/>
              </a:rPr>
              <a:t> and add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10" dirty="0">
                <a:latin typeface="Arial"/>
                <a:cs typeface="Arial"/>
              </a:rPr>
              <a:t> widgets.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al"/>
              <a:cs typeface="Arial"/>
            </a:endParaRPr>
          </a:p>
          <a:p>
            <a:pPr marL="12700" marR="205740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latin typeface="Arial"/>
                <a:cs typeface="Arial"/>
              </a:rPr>
              <a:t>Insert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Rate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vs.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Receive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Rate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graph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rate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reach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(received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rate)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indexed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(insert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rate)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sqlplugind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daemon.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b="1" spc="-10" dirty="0">
                <a:latin typeface="Arial"/>
                <a:cs typeface="Arial"/>
              </a:rPr>
              <a:t>Log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Insert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Lag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Time</a:t>
            </a:r>
            <a:r>
              <a:rPr sz="1050" spc="-15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amount of</a:t>
            </a:r>
            <a:r>
              <a:rPr sz="1050" spc="-5" dirty="0">
                <a:latin typeface="Arial"/>
                <a:cs typeface="Arial"/>
              </a:rPr>
              <a:t> time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indexed.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869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21730" cy="1781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730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spc="-5" dirty="0">
                <a:latin typeface="Arial"/>
                <a:cs typeface="Arial"/>
              </a:rPr>
              <a:t> statistics,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spc="-10" dirty="0">
                <a:latin typeface="Arial"/>
                <a:cs typeface="Arial"/>
              </a:rPr>
              <a:t> need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adjust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so </a:t>
            </a: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lose valuable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 data.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rate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each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high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volume</a:t>
            </a:r>
            <a:r>
              <a:rPr sz="1050" spc="-10" dirty="0">
                <a:latin typeface="Arial"/>
                <a:cs typeface="Arial"/>
              </a:rPr>
              <a:t> of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logs,</a:t>
            </a:r>
            <a:r>
              <a:rPr sz="1050" spc="-5" dirty="0">
                <a:latin typeface="Arial"/>
                <a:cs typeface="Arial"/>
              </a:rPr>
              <a:t> increase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-10" dirty="0">
                <a:latin typeface="Arial"/>
                <a:cs typeface="Arial"/>
              </a:rPr>
              <a:t> the oldest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</a:t>
            </a:r>
            <a:r>
              <a:rPr sz="1050" spc="-5" dirty="0">
                <a:latin typeface="Arial"/>
                <a:cs typeface="Arial"/>
              </a:rPr>
              <a:t>lost</a:t>
            </a:r>
            <a:r>
              <a:rPr sz="1050" spc="-10" dirty="0">
                <a:latin typeface="Arial"/>
                <a:cs typeface="Arial"/>
              </a:rPr>
              <a:t> prematurely.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Allocating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insufficient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an 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cause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problems.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Prevent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reaching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retention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Cause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unnecessary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CPU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resources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enforcing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trims,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Adversely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affect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enforcement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acts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analytical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before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complete.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4490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20460" cy="1143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Aside</a:t>
            </a:r>
            <a:r>
              <a:rPr sz="1050" spc="-5" dirty="0">
                <a:latin typeface="Arial"/>
                <a:cs typeface="Arial"/>
              </a:rPr>
              <a:t> 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increasing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better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manage</a:t>
            </a:r>
            <a:r>
              <a:rPr sz="1050" spc="-15" dirty="0">
                <a:latin typeface="Arial"/>
                <a:cs typeface="Arial"/>
              </a:rPr>
              <a:t> 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disk?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Specify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roll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upload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exceeds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set </a:t>
            </a:r>
            <a:r>
              <a:rPr sz="1050" spc="-10" dirty="0">
                <a:latin typeface="Arial"/>
                <a:cs typeface="Arial"/>
              </a:rPr>
              <a:t>threshold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Specify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quarantined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files, reports,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files </a:t>
            </a:r>
            <a:r>
              <a:rPr sz="1050" spc="-10" dirty="0">
                <a:latin typeface="Arial"/>
                <a:cs typeface="Arial"/>
              </a:rPr>
              <a:t>on FortiAnalyzer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441325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spc="-5" dirty="0">
                <a:latin typeface="Arial"/>
                <a:cs typeface="Arial"/>
              </a:rPr>
              <a:t> job!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monitor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7761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spc="-5" dirty="0">
                <a:latin typeface="Arial"/>
                <a:cs typeface="Arial"/>
              </a:rPr>
              <a:t> competence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handlers,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improve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efficiency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investigating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45233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38265" cy="290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0">
              <a:lnSpc>
                <a:spcPct val="998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Just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like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-5" dirty="0">
                <a:latin typeface="Arial"/>
                <a:cs typeface="Arial"/>
              </a:rPr>
              <a:t> 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tools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 to </a:t>
            </a:r>
            <a:r>
              <a:rPr sz="1050" spc="-10" dirty="0">
                <a:latin typeface="Arial"/>
                <a:cs typeface="Arial"/>
              </a:rPr>
              <a:t>configure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manage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tools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directly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remotely,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(You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deny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permit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based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address.) </a:t>
            </a: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 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CLI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Console</a:t>
            </a:r>
            <a:r>
              <a:rPr sz="1050" spc="-10" dirty="0">
                <a:latin typeface="Arial"/>
                <a:cs typeface="Arial"/>
              </a:rPr>
              <a:t>widget,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 dashboard,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terminal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emulation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application,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PuTTY.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PuTTY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separate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Telnet,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SSH,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console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998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features available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depend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profile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doesn’t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FortiView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b="1" spc="-10" dirty="0">
                <a:latin typeface="Arial"/>
                <a:cs typeface="Arial"/>
              </a:rPr>
              <a:t>Event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b="1" spc="-10" dirty="0">
                <a:latin typeface="Arial"/>
                <a:cs typeface="Arial"/>
              </a:rPr>
              <a:t>Reports,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or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SOC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Standard_User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Restricted_User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profiles,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full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privileges,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like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granted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Super_User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profile,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available.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CLI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some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are</a:t>
            </a:r>
            <a:r>
              <a:rPr sz="1050" spc="-10" dirty="0">
                <a:latin typeface="Arial"/>
                <a:cs typeface="Arial"/>
              </a:rPr>
              <a:t> not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26162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take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effect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immediately,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without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resetting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interrupting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12700" marR="12065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disabled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SQL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unless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SQL 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64258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59830" cy="1143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6319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Event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spc="-10" dirty="0">
                <a:latin typeface="Arial"/>
                <a:cs typeface="Arial"/>
              </a:rPr>
              <a:t>screen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handlers.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Double-clicking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10" dirty="0">
                <a:latin typeface="Arial"/>
                <a:cs typeface="Arial"/>
              </a:rPr>
              <a:t> details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associated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leave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records,</a:t>
            </a:r>
            <a:r>
              <a:rPr sz="1050" spc="-10" dirty="0">
                <a:latin typeface="Arial"/>
                <a:cs typeface="Arial"/>
              </a:rPr>
              <a:t> and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acknowledge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event.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work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raw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logs, 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4490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39205" cy="1303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specific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conditions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b="1" spc="-10" dirty="0">
                <a:latin typeface="Arial"/>
                <a:cs typeface="Arial"/>
              </a:rPr>
              <a:t>Event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Management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predefined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start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populating</a:t>
            </a:r>
            <a:r>
              <a:rPr sz="1050" b="1" spc="-10" dirty="0">
                <a:latin typeface="Arial"/>
                <a:cs typeface="Arial"/>
              </a:rPr>
              <a:t>Event 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Management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alert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notifications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email,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15" dirty="0">
                <a:latin typeface="Arial"/>
                <a:cs typeface="Arial"/>
              </a:rPr>
              <a:t>SNMP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traps,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syslog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</a:t>
            </a:r>
            <a:r>
              <a:rPr sz="1050" spc="-10" dirty="0">
                <a:latin typeface="Arial"/>
                <a:cs typeface="Arial"/>
              </a:rPr>
              <a:t> any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notification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methods,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back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end </a:t>
            </a:r>
            <a:r>
              <a:rPr sz="1050" spc="-5" dirty="0">
                <a:latin typeface="Arial"/>
                <a:cs typeface="Arial"/>
              </a:rPr>
              <a:t>(for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5" dirty="0">
                <a:latin typeface="Arial"/>
                <a:cs typeface="Arial"/>
              </a:rPr>
              <a:t>email</a:t>
            </a:r>
            <a:r>
              <a:rPr sz="1050" spc="-10" dirty="0">
                <a:latin typeface="Arial"/>
                <a:cs typeface="Arial"/>
              </a:rPr>
              <a:t> server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email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notifications).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none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predefined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requirements,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custom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handlers.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4490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8900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handler,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text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precise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flexible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control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trigger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logic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hover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cursor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question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mark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an example.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651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tip,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search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copy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string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wish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551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8585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 messages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handlers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i="1" spc="-10" dirty="0">
                <a:latin typeface="Arial"/>
                <a:cs typeface="Arial"/>
              </a:rPr>
              <a:t>Additional</a:t>
            </a:r>
            <a:r>
              <a:rPr sz="1050" i="1" spc="3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Info</a:t>
            </a:r>
            <a:r>
              <a:rPr sz="1050" spc="-10" dirty="0">
                <a:latin typeface="Arial"/>
                <a:cs typeface="Arial"/>
              </a:rPr>
              <a:t>field.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information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custom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custom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variables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fields.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provide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 including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fields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variables.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11809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additional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email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notifications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ITMS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platforms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ServiceNow.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see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without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going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logs.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292735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Congratulations!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completed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828064"/>
              <a:ext cx="6251848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203575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Here </a:t>
            </a:r>
            <a:r>
              <a:rPr sz="1050" spc="-5" dirty="0">
                <a:latin typeface="Arial"/>
                <a:cs typeface="Arial"/>
              </a:rPr>
              <a:t>are some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-5" dirty="0">
                <a:latin typeface="Arial"/>
                <a:cs typeface="Arial"/>
              </a:rPr>
              <a:t> best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practices: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Upload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remote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Increase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debug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Configure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SNMP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traps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critical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Configure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upload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rolled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daily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basis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4120"/>
            <a:chOff x="669036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00" y="736600"/>
              <a:ext cx="6654800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73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39895"/>
                  </a:lnTo>
                  <a:lnTo>
                    <a:pt x="7632" y="3739895"/>
                  </a:lnTo>
                  <a:lnTo>
                    <a:pt x="13741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5295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741" y="3746004"/>
                  </a:moveTo>
                  <a:lnTo>
                    <a:pt x="7632" y="3739895"/>
                  </a:lnTo>
                  <a:lnTo>
                    <a:pt x="13741" y="3739895"/>
                  </a:lnTo>
                  <a:lnTo>
                    <a:pt x="13741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741" y="3746004"/>
                  </a:lnTo>
                  <a:lnTo>
                    <a:pt x="13741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5295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445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mastering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0" dirty="0">
                <a:latin typeface="Arial"/>
                <a:cs typeface="Arial"/>
              </a:rPr>
              <a:t> logs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effectively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81348" y="107327"/>
            <a:ext cx="43878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Logging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49506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33960"/>
            <a:ext cx="6456680" cy="1951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log</a:t>
            </a:r>
            <a:r>
              <a:rPr sz="1050" spc="-5" dirty="0">
                <a:latin typeface="Arial"/>
                <a:cs typeface="Arial"/>
              </a:rPr>
              <a:t>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spc="-5" dirty="0">
                <a:latin typeface="Arial"/>
                <a:cs typeface="Arial"/>
              </a:rPr>
              <a:t> 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first time,</a:t>
            </a:r>
            <a:r>
              <a:rPr sz="1050" spc="-10" dirty="0">
                <a:latin typeface="Arial"/>
                <a:cs typeface="Arial"/>
              </a:rPr>
              <a:t> open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browser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URL</a:t>
            </a:r>
            <a:r>
              <a:rPr sz="1050" spc="-10" dirty="0">
                <a:latin typeface="Courier New"/>
                <a:cs typeface="Courier New"/>
              </a:rPr>
              <a:t>https://</a:t>
            </a:r>
            <a:r>
              <a:rPr sz="1050" spc="-10" dirty="0">
                <a:latin typeface="Arial"/>
                <a:cs typeface="Arial"/>
              </a:rPr>
              <a:t>followed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endParaRPr sz="1050">
              <a:latin typeface="Arial"/>
              <a:cs typeface="Arial"/>
            </a:endParaRPr>
          </a:p>
          <a:p>
            <a:pPr marL="12700" marR="26162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&lt;</a:t>
            </a:r>
            <a:r>
              <a:rPr sz="1050" spc="-10" dirty="0">
                <a:latin typeface="Courier New"/>
                <a:cs typeface="Courier New"/>
              </a:rPr>
              <a:t>the</a:t>
            </a:r>
            <a:r>
              <a:rPr sz="1050" spc="1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factory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default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IP</a:t>
            </a:r>
            <a:r>
              <a:rPr sz="1050" spc="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address</a:t>
            </a:r>
            <a:r>
              <a:rPr sz="1050" spc="-10" dirty="0">
                <a:latin typeface="Arial"/>
                <a:cs typeface="Arial"/>
              </a:rPr>
              <a:t>&gt;.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Once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screen </a:t>
            </a:r>
            <a:r>
              <a:rPr sz="1050" spc="-10" dirty="0">
                <a:latin typeface="Arial"/>
                <a:cs typeface="Arial"/>
              </a:rPr>
              <a:t>opens,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factory</a:t>
            </a:r>
            <a:r>
              <a:rPr sz="1050" spc="-10" dirty="0">
                <a:latin typeface="Arial"/>
                <a:cs typeface="Arial"/>
              </a:rPr>
              <a:t> default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credentials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-10" dirty="0">
                <a:latin typeface="Courier New"/>
                <a:cs typeface="Courier New"/>
              </a:rPr>
              <a:t>admin</a:t>
            </a:r>
            <a:r>
              <a:rPr sz="1050" spc="-10" dirty="0">
                <a:latin typeface="Arial"/>
                <a:cs typeface="Arial"/>
              </a:rPr>
              <a:t>(in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lower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case)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field </a:t>
            </a:r>
            <a:r>
              <a:rPr sz="1050" spc="-10" dirty="0">
                <a:latin typeface="Arial"/>
                <a:cs typeface="Arial"/>
              </a:rPr>
              <a:t>empty.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log 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 CLI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first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0" dirty="0">
                <a:latin typeface="Arial"/>
                <a:cs typeface="Arial"/>
              </a:rPr>
              <a:t> one of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methods: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60325" marR="5080" indent="-60325">
              <a:lnSpc>
                <a:spcPct val="100000"/>
              </a:lnSpc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050" b="1" spc="-10" dirty="0">
                <a:latin typeface="Arial"/>
                <a:cs typeface="Arial"/>
              </a:rPr>
              <a:t>CLI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Console</a:t>
            </a:r>
            <a:r>
              <a:rPr sz="1050" spc="-10" dirty="0">
                <a:latin typeface="Arial"/>
                <a:cs typeface="Arial"/>
              </a:rPr>
              <a:t>widget: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 GUI 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go to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Once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anywhere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console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area,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begin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commands.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(You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automatically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in.)</a:t>
            </a:r>
            <a:endParaRPr sz="1050">
              <a:latin typeface="Arial"/>
              <a:cs typeface="Arial"/>
            </a:endParaRPr>
          </a:p>
          <a:p>
            <a:pPr marL="198120" marR="124460" indent="-186055">
              <a:lnSpc>
                <a:spcPts val="1260"/>
              </a:lnSpc>
              <a:spcBef>
                <a:spcPts val="30"/>
              </a:spcBef>
              <a:buSzPct val="90476"/>
              <a:buChar char="•"/>
              <a:tabLst>
                <a:tab pos="198120" algn="l"/>
                <a:tab pos="198755" algn="l"/>
              </a:tabLst>
            </a:pPr>
            <a:r>
              <a:rPr sz="1050" spc="-5" dirty="0">
                <a:latin typeface="Arial"/>
                <a:cs typeface="Arial"/>
              </a:rPr>
              <a:t>Terminal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emulation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application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(such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PuTTY):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1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select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 </a:t>
            </a:r>
            <a:r>
              <a:rPr sz="1050" spc="-10" dirty="0">
                <a:latin typeface="Arial"/>
                <a:cs typeface="Arial"/>
              </a:rPr>
              <a:t>protocol,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SSH.</a:t>
            </a:r>
            <a:r>
              <a:rPr sz="1050" dirty="0">
                <a:latin typeface="Arial"/>
                <a:cs typeface="Arial"/>
              </a:rPr>
              <a:t> 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prompted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factory</a:t>
            </a:r>
            <a:r>
              <a:rPr sz="1050" spc="-10" dirty="0">
                <a:latin typeface="Arial"/>
                <a:cs typeface="Arial"/>
              </a:rPr>
              <a:t> default administrator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credentials.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446227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23901"/>
            <a:ext cx="6399530" cy="24409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2705">
              <a:lnSpc>
                <a:spcPct val="102899"/>
              </a:lnSpc>
              <a:spcBef>
                <a:spcPts val="135"/>
              </a:spcBef>
            </a:pP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reasons,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first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tasks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perform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10" dirty="0">
                <a:latin typeface="Courier New"/>
                <a:cs typeface="Courier New"/>
              </a:rPr>
              <a:t>admin</a:t>
            </a:r>
            <a:r>
              <a:rPr sz="1050" spc="-10" dirty="0">
                <a:latin typeface="Arial"/>
                <a:cs typeface="Arial"/>
              </a:rPr>
              <a:t>password.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From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Administrators</a:t>
            </a:r>
            <a:r>
              <a:rPr sz="1050" spc="-10" dirty="0">
                <a:latin typeface="Arial"/>
                <a:cs typeface="Arial"/>
              </a:rPr>
              <a:t>page,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right-click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admin</a:t>
            </a:r>
            <a:r>
              <a:rPr sz="1050" spc="-10" dirty="0">
                <a:latin typeface="Arial"/>
                <a:cs typeface="Arial"/>
              </a:rPr>
              <a:t> user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select</a:t>
            </a:r>
            <a:r>
              <a:rPr sz="1050" b="1" spc="-10" dirty="0">
                <a:latin typeface="Arial"/>
                <a:cs typeface="Arial"/>
              </a:rPr>
              <a:t>Change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Password</a:t>
            </a:r>
            <a:r>
              <a:rPr sz="1050" spc="-5" dirty="0">
                <a:latin typeface="Arial"/>
                <a:cs typeface="Arial"/>
              </a:rPr>
              <a:t>.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Make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5303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aware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recovery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FortiAnalyzer.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forget</a:t>
            </a:r>
            <a:r>
              <a:rPr sz="1050" spc="-15" dirty="0">
                <a:latin typeface="Arial"/>
                <a:cs typeface="Arial"/>
              </a:rPr>
              <a:t> 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lose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execute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migrate</a:t>
            </a:r>
            <a:r>
              <a:rPr sz="1050" spc="-10" dirty="0">
                <a:latin typeface="Arial"/>
                <a:cs typeface="Arial"/>
              </a:rPr>
              <a:t>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-5" dirty="0">
                <a:latin typeface="Arial"/>
                <a:cs typeface="Arial"/>
              </a:rPr>
              <a:t> file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loaded.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Follow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steps: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ts val="1255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Perform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factory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reset </a:t>
            </a:r>
            <a:r>
              <a:rPr sz="1050" spc="-10" dirty="0">
                <a:latin typeface="Arial"/>
                <a:cs typeface="Arial"/>
              </a:rPr>
              <a:t>on 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VM/appliance.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ts val="1255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Run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exec</a:t>
            </a:r>
            <a:r>
              <a:rPr sz="1050" spc="-5" dirty="0">
                <a:latin typeface="Arial"/>
                <a:cs typeface="Arial"/>
              </a:rPr>
              <a:t> migrate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command.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ct val="10000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account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still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(system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restored).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formatting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flash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reloading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image</a:t>
            </a:r>
            <a:r>
              <a:rPr sz="1050" spc="-5" dirty="0">
                <a:latin typeface="Arial"/>
                <a:cs typeface="Arial"/>
              </a:rPr>
              <a:t> (from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BIOS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menu). 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erase</a:t>
            </a:r>
            <a:r>
              <a:rPr sz="1050" spc="-10" dirty="0">
                <a:latin typeface="Arial"/>
                <a:cs typeface="Arial"/>
              </a:rPr>
              <a:t> the system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administrative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accounts.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So ensure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remember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store</a:t>
            </a:r>
            <a:r>
              <a:rPr sz="1050" spc="-10" dirty="0">
                <a:latin typeface="Arial"/>
                <a:cs typeface="Arial"/>
              </a:rPr>
              <a:t> 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secure </a:t>
            </a:r>
            <a:r>
              <a:rPr sz="1050" spc="-10" dirty="0">
                <a:latin typeface="Arial"/>
                <a:cs typeface="Arial"/>
              </a:rPr>
              <a:t>location.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54775" cy="1143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93040">
              <a:lnSpc>
                <a:spcPct val="100000"/>
              </a:lnSpc>
              <a:spcBef>
                <a:spcPts val="90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increase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security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accounts</a:t>
            </a:r>
            <a:r>
              <a:rPr sz="1050" spc="-10" dirty="0">
                <a:latin typeface="Arial"/>
                <a:cs typeface="Arial"/>
              </a:rPr>
              <a:t> 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the</a:t>
            </a:r>
            <a:r>
              <a:rPr sz="1050" b="1" spc="-15" dirty="0">
                <a:latin typeface="Arial"/>
                <a:cs typeface="Arial"/>
              </a:rPr>
              <a:t>Admin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spc="-10" dirty="0">
                <a:latin typeface="Arial"/>
                <a:cs typeface="Arial"/>
              </a:rPr>
              <a:t>page.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default,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disabled.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 a minimum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length,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characters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password,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specify</a:t>
            </a:r>
            <a:r>
              <a:rPr sz="1050" spc="-10" dirty="0">
                <a:latin typeface="Arial"/>
                <a:cs typeface="Arial"/>
              </a:rPr>
              <a:t> the 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days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remains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valid.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-5" dirty="0">
                <a:latin typeface="Arial"/>
                <a:cs typeface="Arial"/>
              </a:rPr>
              <a:t> set a</a:t>
            </a:r>
            <a:r>
              <a:rPr sz="1050" spc="-10" dirty="0">
                <a:latin typeface="Arial"/>
                <a:cs typeface="Arial"/>
              </a:rPr>
              <a:t> password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expiry,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ensure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expires,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recovery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7772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7200" y="7917192"/>
            <a:ext cx="177165" cy="158750"/>
          </a:xfrm>
          <a:custGeom>
            <a:avLst/>
            <a:gdLst/>
            <a:ahLst/>
            <a:cxnLst/>
            <a:rect l="l" t="t" r="r" b="b"/>
            <a:pathLst>
              <a:path w="177165" h="158750">
                <a:moveTo>
                  <a:pt x="177012" y="0"/>
                </a:moveTo>
                <a:lnTo>
                  <a:pt x="0" y="0"/>
                </a:lnTo>
                <a:lnTo>
                  <a:pt x="0" y="35547"/>
                </a:lnTo>
                <a:lnTo>
                  <a:pt x="0" y="62230"/>
                </a:lnTo>
                <a:lnTo>
                  <a:pt x="0" y="96507"/>
                </a:lnTo>
                <a:lnTo>
                  <a:pt x="0" y="158750"/>
                </a:lnTo>
                <a:lnTo>
                  <a:pt x="39141" y="158750"/>
                </a:lnTo>
                <a:lnTo>
                  <a:pt x="39141" y="96507"/>
                </a:lnTo>
                <a:lnTo>
                  <a:pt x="157759" y="96507"/>
                </a:lnTo>
                <a:lnTo>
                  <a:pt x="157759" y="62230"/>
                </a:lnTo>
                <a:lnTo>
                  <a:pt x="39141" y="62230"/>
                </a:lnTo>
                <a:lnTo>
                  <a:pt x="39141" y="35547"/>
                </a:lnTo>
                <a:lnTo>
                  <a:pt x="177012" y="35547"/>
                </a:lnTo>
                <a:lnTo>
                  <a:pt x="177012" y="0"/>
                </a:lnTo>
                <a:close/>
              </a:path>
            </a:pathLst>
          </a:custGeom>
          <a:solidFill>
            <a:srgbClr val="23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09789" y="7917116"/>
            <a:ext cx="346710" cy="158750"/>
            <a:chOff x="909789" y="7917116"/>
            <a:chExt cx="346710" cy="1587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789" y="7917116"/>
              <a:ext cx="179133" cy="1583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9268" y="7917192"/>
              <a:ext cx="147320" cy="158750"/>
            </a:xfrm>
            <a:custGeom>
              <a:avLst/>
              <a:gdLst/>
              <a:ahLst/>
              <a:cxnLst/>
              <a:rect l="l" t="t" r="r" b="b"/>
              <a:pathLst>
                <a:path w="147319" h="158750">
                  <a:moveTo>
                    <a:pt x="146939" y="0"/>
                  </a:moveTo>
                  <a:lnTo>
                    <a:pt x="0" y="0"/>
                  </a:lnTo>
                  <a:lnTo>
                    <a:pt x="0" y="20307"/>
                  </a:lnTo>
                  <a:lnTo>
                    <a:pt x="0" y="25400"/>
                  </a:lnTo>
                  <a:lnTo>
                    <a:pt x="0" y="35547"/>
                  </a:lnTo>
                  <a:lnTo>
                    <a:pt x="36957" y="35547"/>
                  </a:lnTo>
                  <a:lnTo>
                    <a:pt x="36957" y="158318"/>
                  </a:lnTo>
                  <a:lnTo>
                    <a:pt x="76098" y="158318"/>
                  </a:lnTo>
                  <a:lnTo>
                    <a:pt x="76098" y="35547"/>
                  </a:lnTo>
                  <a:lnTo>
                    <a:pt x="146939" y="35547"/>
                  </a:lnTo>
                  <a:lnTo>
                    <a:pt x="146939" y="25400"/>
                  </a:lnTo>
                  <a:lnTo>
                    <a:pt x="47028" y="25400"/>
                  </a:lnTo>
                  <a:lnTo>
                    <a:pt x="47028" y="25222"/>
                  </a:lnTo>
                  <a:lnTo>
                    <a:pt x="146939" y="25222"/>
                  </a:lnTo>
                  <a:lnTo>
                    <a:pt x="146939" y="20307"/>
                  </a:lnTo>
                  <a:lnTo>
                    <a:pt x="146939" y="19862"/>
                  </a:lnTo>
                  <a:lnTo>
                    <a:pt x="146939" y="0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727898" y="7917192"/>
            <a:ext cx="147320" cy="158750"/>
          </a:xfrm>
          <a:custGeom>
            <a:avLst/>
            <a:gdLst/>
            <a:ahLst/>
            <a:cxnLst/>
            <a:rect l="l" t="t" r="r" b="b"/>
            <a:pathLst>
              <a:path w="147319" h="158750">
                <a:moveTo>
                  <a:pt x="146989" y="0"/>
                </a:moveTo>
                <a:lnTo>
                  <a:pt x="0" y="0"/>
                </a:lnTo>
                <a:lnTo>
                  <a:pt x="0" y="20307"/>
                </a:lnTo>
                <a:lnTo>
                  <a:pt x="0" y="25400"/>
                </a:lnTo>
                <a:lnTo>
                  <a:pt x="0" y="35547"/>
                </a:lnTo>
                <a:lnTo>
                  <a:pt x="36957" y="35547"/>
                </a:lnTo>
                <a:lnTo>
                  <a:pt x="36957" y="158318"/>
                </a:lnTo>
                <a:lnTo>
                  <a:pt x="76098" y="158318"/>
                </a:lnTo>
                <a:lnTo>
                  <a:pt x="76098" y="35547"/>
                </a:lnTo>
                <a:lnTo>
                  <a:pt x="146989" y="35547"/>
                </a:lnTo>
                <a:lnTo>
                  <a:pt x="146989" y="25400"/>
                </a:lnTo>
                <a:lnTo>
                  <a:pt x="47028" y="25400"/>
                </a:lnTo>
                <a:lnTo>
                  <a:pt x="47028" y="25222"/>
                </a:lnTo>
                <a:lnTo>
                  <a:pt x="146989" y="25222"/>
                </a:lnTo>
                <a:lnTo>
                  <a:pt x="146989" y="20307"/>
                </a:lnTo>
                <a:lnTo>
                  <a:pt x="146989" y="19862"/>
                </a:lnTo>
                <a:lnTo>
                  <a:pt x="146989" y="0"/>
                </a:lnTo>
                <a:close/>
              </a:path>
            </a:pathLst>
          </a:custGeom>
          <a:solidFill>
            <a:srgbClr val="23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5562" y="7917116"/>
            <a:ext cx="39370" cy="158750"/>
          </a:xfrm>
          <a:custGeom>
            <a:avLst/>
            <a:gdLst/>
            <a:ahLst/>
            <a:cxnLst/>
            <a:rect l="l" t="t" r="r" b="b"/>
            <a:pathLst>
              <a:path w="39369" h="158750">
                <a:moveTo>
                  <a:pt x="39141" y="158407"/>
                </a:moveTo>
                <a:lnTo>
                  <a:pt x="0" y="158407"/>
                </a:lnTo>
                <a:lnTo>
                  <a:pt x="0" y="0"/>
                </a:lnTo>
                <a:lnTo>
                  <a:pt x="39141" y="0"/>
                </a:lnTo>
                <a:lnTo>
                  <a:pt x="39141" y="158407"/>
                </a:lnTo>
                <a:close/>
              </a:path>
            </a:pathLst>
          </a:custGeom>
          <a:solidFill>
            <a:srgbClr val="23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344066" y="7917065"/>
            <a:ext cx="365760" cy="159385"/>
            <a:chOff x="1344066" y="7917065"/>
            <a:chExt cx="365760" cy="159385"/>
          </a:xfrm>
        </p:grpSpPr>
        <p:sp>
          <p:nvSpPr>
            <p:cNvPr id="10" name="object 10"/>
            <p:cNvSpPr/>
            <p:nvPr/>
          </p:nvSpPr>
          <p:spPr>
            <a:xfrm>
              <a:off x="1550733" y="7917192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158610" y="123177"/>
                  </a:moveTo>
                  <a:lnTo>
                    <a:pt x="39154" y="123177"/>
                  </a:lnTo>
                  <a:lnTo>
                    <a:pt x="39154" y="96507"/>
                  </a:lnTo>
                  <a:lnTo>
                    <a:pt x="121602" y="96507"/>
                  </a:lnTo>
                  <a:lnTo>
                    <a:pt x="121602" y="62230"/>
                  </a:lnTo>
                  <a:lnTo>
                    <a:pt x="39154" y="62230"/>
                  </a:lnTo>
                  <a:lnTo>
                    <a:pt x="39154" y="35547"/>
                  </a:lnTo>
                  <a:lnTo>
                    <a:pt x="157810" y="35547"/>
                  </a:lnTo>
                  <a:lnTo>
                    <a:pt x="157810" y="0"/>
                  </a:lnTo>
                  <a:lnTo>
                    <a:pt x="0" y="0"/>
                  </a:lnTo>
                  <a:lnTo>
                    <a:pt x="0" y="35547"/>
                  </a:lnTo>
                  <a:lnTo>
                    <a:pt x="0" y="62230"/>
                  </a:lnTo>
                  <a:lnTo>
                    <a:pt x="0" y="96507"/>
                  </a:lnTo>
                  <a:lnTo>
                    <a:pt x="0" y="123177"/>
                  </a:lnTo>
                  <a:lnTo>
                    <a:pt x="0" y="158750"/>
                  </a:lnTo>
                  <a:lnTo>
                    <a:pt x="158610" y="158750"/>
                  </a:lnTo>
                  <a:lnTo>
                    <a:pt x="158610" y="123177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066" y="7917065"/>
              <a:ext cx="179387" cy="158496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1846608" y="8037068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5" h="38734">
                <a:moveTo>
                  <a:pt x="27925" y="2235"/>
                </a:moveTo>
                <a:lnTo>
                  <a:pt x="10625" y="2235"/>
                </a:lnTo>
                <a:lnTo>
                  <a:pt x="11720" y="1506"/>
                </a:lnTo>
                <a:lnTo>
                  <a:pt x="19301" y="0"/>
                </a:lnTo>
                <a:lnTo>
                  <a:pt x="26831" y="1506"/>
                </a:lnTo>
                <a:lnTo>
                  <a:pt x="27925" y="2235"/>
                </a:lnTo>
                <a:close/>
              </a:path>
              <a:path w="38735" h="38734">
                <a:moveTo>
                  <a:pt x="8132" y="3893"/>
                </a:moveTo>
                <a:lnTo>
                  <a:pt x="9827" y="2235"/>
                </a:lnTo>
                <a:lnTo>
                  <a:pt x="10625" y="2235"/>
                </a:lnTo>
                <a:lnTo>
                  <a:pt x="8132" y="3893"/>
                </a:lnTo>
                <a:close/>
              </a:path>
              <a:path w="38735" h="38734">
                <a:moveTo>
                  <a:pt x="30391" y="3877"/>
                </a:moveTo>
                <a:lnTo>
                  <a:pt x="27925" y="2235"/>
                </a:lnTo>
                <a:lnTo>
                  <a:pt x="28724" y="2235"/>
                </a:lnTo>
                <a:lnTo>
                  <a:pt x="30391" y="3877"/>
                </a:lnTo>
                <a:close/>
              </a:path>
              <a:path w="38735" h="38734">
                <a:moveTo>
                  <a:pt x="34744" y="8166"/>
                </a:moveTo>
                <a:lnTo>
                  <a:pt x="30391" y="3877"/>
                </a:lnTo>
                <a:lnTo>
                  <a:pt x="32998" y="5613"/>
                </a:lnTo>
                <a:lnTo>
                  <a:pt x="34744" y="8166"/>
                </a:lnTo>
                <a:close/>
              </a:path>
              <a:path w="38735" h="38734">
                <a:moveTo>
                  <a:pt x="3893" y="8041"/>
                </a:moveTo>
                <a:lnTo>
                  <a:pt x="5547" y="5613"/>
                </a:lnTo>
                <a:lnTo>
                  <a:pt x="8132" y="3893"/>
                </a:lnTo>
                <a:lnTo>
                  <a:pt x="3893" y="8041"/>
                </a:lnTo>
                <a:close/>
              </a:path>
              <a:path w="38735" h="38734">
                <a:moveTo>
                  <a:pt x="14780" y="29121"/>
                </a:moveTo>
                <a:lnTo>
                  <a:pt x="12062" y="29121"/>
                </a:lnTo>
                <a:lnTo>
                  <a:pt x="12062" y="8039"/>
                </a:lnTo>
                <a:lnTo>
                  <a:pt x="24917" y="8041"/>
                </a:lnTo>
                <a:lnTo>
                  <a:pt x="28127" y="8635"/>
                </a:lnTo>
                <a:lnTo>
                  <a:pt x="28220" y="10413"/>
                </a:lnTo>
                <a:lnTo>
                  <a:pt x="14780" y="10413"/>
                </a:lnTo>
                <a:lnTo>
                  <a:pt x="14780" y="17703"/>
                </a:lnTo>
                <a:lnTo>
                  <a:pt x="26943" y="17703"/>
                </a:lnTo>
                <a:lnTo>
                  <a:pt x="25600" y="18694"/>
                </a:lnTo>
                <a:lnTo>
                  <a:pt x="27784" y="20091"/>
                </a:lnTo>
                <a:lnTo>
                  <a:pt x="14780" y="20091"/>
                </a:lnTo>
                <a:lnTo>
                  <a:pt x="14780" y="29121"/>
                </a:lnTo>
                <a:close/>
              </a:path>
              <a:path w="38735" h="38734">
                <a:moveTo>
                  <a:pt x="2084" y="10699"/>
                </a:moveTo>
                <a:lnTo>
                  <a:pt x="2080" y="9817"/>
                </a:lnTo>
                <a:lnTo>
                  <a:pt x="3893" y="8041"/>
                </a:lnTo>
                <a:lnTo>
                  <a:pt x="2084" y="10699"/>
                </a:lnTo>
                <a:close/>
              </a:path>
              <a:path w="38735" h="38734">
                <a:moveTo>
                  <a:pt x="36420" y="10615"/>
                </a:moveTo>
                <a:lnTo>
                  <a:pt x="34744" y="8166"/>
                </a:lnTo>
                <a:lnTo>
                  <a:pt x="36420" y="9817"/>
                </a:lnTo>
                <a:lnTo>
                  <a:pt x="36420" y="10615"/>
                </a:lnTo>
                <a:close/>
              </a:path>
              <a:path w="38735" h="38734">
                <a:moveTo>
                  <a:pt x="26943" y="17703"/>
                </a:moveTo>
                <a:lnTo>
                  <a:pt x="23517" y="17703"/>
                </a:lnTo>
                <a:lnTo>
                  <a:pt x="25308" y="17208"/>
                </a:lnTo>
                <a:lnTo>
                  <a:pt x="25994" y="10858"/>
                </a:lnTo>
                <a:lnTo>
                  <a:pt x="23314" y="10413"/>
                </a:lnTo>
                <a:lnTo>
                  <a:pt x="28220" y="10413"/>
                </a:lnTo>
                <a:lnTo>
                  <a:pt x="28521" y="16167"/>
                </a:lnTo>
                <a:lnTo>
                  <a:pt x="27683" y="17157"/>
                </a:lnTo>
                <a:lnTo>
                  <a:pt x="26943" y="17703"/>
                </a:lnTo>
                <a:close/>
              </a:path>
              <a:path w="38735" h="38734">
                <a:moveTo>
                  <a:pt x="36420" y="27678"/>
                </a:moveTo>
                <a:lnTo>
                  <a:pt x="36420" y="10615"/>
                </a:lnTo>
                <a:lnTo>
                  <a:pt x="37164" y="11701"/>
                </a:lnTo>
                <a:lnTo>
                  <a:pt x="38600" y="18694"/>
                </a:lnTo>
                <a:lnTo>
                  <a:pt x="38683" y="19202"/>
                </a:lnTo>
                <a:lnTo>
                  <a:pt x="37160" y="26599"/>
                </a:lnTo>
                <a:lnTo>
                  <a:pt x="36420" y="27678"/>
                </a:lnTo>
                <a:close/>
              </a:path>
              <a:path w="38735" h="38734">
                <a:moveTo>
                  <a:pt x="2130" y="27637"/>
                </a:moveTo>
                <a:lnTo>
                  <a:pt x="1423" y="26599"/>
                </a:lnTo>
                <a:lnTo>
                  <a:pt x="99" y="20091"/>
                </a:lnTo>
                <a:lnTo>
                  <a:pt x="0" y="18694"/>
                </a:lnTo>
                <a:lnTo>
                  <a:pt x="1402" y="11701"/>
                </a:lnTo>
                <a:lnTo>
                  <a:pt x="2084" y="10699"/>
                </a:lnTo>
                <a:lnTo>
                  <a:pt x="2130" y="27637"/>
                </a:lnTo>
                <a:close/>
              </a:path>
              <a:path w="38735" h="38734">
                <a:moveTo>
                  <a:pt x="29169" y="29121"/>
                </a:moveTo>
                <a:lnTo>
                  <a:pt x="25943" y="29121"/>
                </a:lnTo>
                <a:lnTo>
                  <a:pt x="25448" y="26492"/>
                </a:lnTo>
                <a:lnTo>
                  <a:pt x="25003" y="23964"/>
                </a:lnTo>
                <a:lnTo>
                  <a:pt x="26248" y="20091"/>
                </a:lnTo>
                <a:lnTo>
                  <a:pt x="27784" y="20091"/>
                </a:lnTo>
                <a:lnTo>
                  <a:pt x="27835" y="20383"/>
                </a:lnTo>
                <a:lnTo>
                  <a:pt x="28178" y="24053"/>
                </a:lnTo>
                <a:lnTo>
                  <a:pt x="28381" y="26835"/>
                </a:lnTo>
                <a:lnTo>
                  <a:pt x="27975" y="27279"/>
                </a:lnTo>
                <a:lnTo>
                  <a:pt x="29169" y="29121"/>
                </a:lnTo>
                <a:close/>
              </a:path>
              <a:path w="38735" h="38734">
                <a:moveTo>
                  <a:pt x="3969" y="30339"/>
                </a:moveTo>
                <a:lnTo>
                  <a:pt x="2130" y="28524"/>
                </a:lnTo>
                <a:lnTo>
                  <a:pt x="2130" y="27637"/>
                </a:lnTo>
                <a:lnTo>
                  <a:pt x="3969" y="30339"/>
                </a:lnTo>
                <a:close/>
              </a:path>
              <a:path w="38735" h="38734">
                <a:moveTo>
                  <a:pt x="34651" y="30258"/>
                </a:moveTo>
                <a:lnTo>
                  <a:pt x="36420" y="27678"/>
                </a:lnTo>
                <a:lnTo>
                  <a:pt x="36420" y="28524"/>
                </a:lnTo>
                <a:lnTo>
                  <a:pt x="34651" y="30258"/>
                </a:lnTo>
                <a:close/>
              </a:path>
              <a:path w="38735" h="38734">
                <a:moveTo>
                  <a:pt x="30491" y="34336"/>
                </a:moveTo>
                <a:lnTo>
                  <a:pt x="34651" y="30258"/>
                </a:lnTo>
                <a:lnTo>
                  <a:pt x="32976" y="32683"/>
                </a:lnTo>
                <a:lnTo>
                  <a:pt x="30491" y="34336"/>
                </a:lnTo>
                <a:close/>
              </a:path>
              <a:path w="38735" h="38734">
                <a:moveTo>
                  <a:pt x="7962" y="34279"/>
                </a:moveTo>
                <a:lnTo>
                  <a:pt x="5556" y="32669"/>
                </a:lnTo>
                <a:lnTo>
                  <a:pt x="3969" y="30339"/>
                </a:lnTo>
                <a:lnTo>
                  <a:pt x="7962" y="34279"/>
                </a:lnTo>
                <a:close/>
              </a:path>
              <a:path w="38735" h="38734">
                <a:moveTo>
                  <a:pt x="9827" y="36118"/>
                </a:moveTo>
                <a:lnTo>
                  <a:pt x="7962" y="34279"/>
                </a:lnTo>
                <a:lnTo>
                  <a:pt x="10718" y="36114"/>
                </a:lnTo>
                <a:lnTo>
                  <a:pt x="9827" y="36118"/>
                </a:lnTo>
                <a:close/>
              </a:path>
              <a:path w="38735" h="38734">
                <a:moveTo>
                  <a:pt x="28724" y="36067"/>
                </a:moveTo>
                <a:lnTo>
                  <a:pt x="27887" y="36067"/>
                </a:lnTo>
                <a:lnTo>
                  <a:pt x="30491" y="34336"/>
                </a:lnTo>
                <a:lnTo>
                  <a:pt x="28724" y="36067"/>
                </a:lnTo>
                <a:close/>
              </a:path>
              <a:path w="38735" h="38734">
                <a:moveTo>
                  <a:pt x="19301" y="38290"/>
                </a:moveTo>
                <a:lnTo>
                  <a:pt x="11703" y="36769"/>
                </a:lnTo>
                <a:lnTo>
                  <a:pt x="10718" y="36114"/>
                </a:lnTo>
                <a:lnTo>
                  <a:pt x="19301" y="36067"/>
                </a:lnTo>
                <a:lnTo>
                  <a:pt x="27887" y="36067"/>
                </a:lnTo>
                <a:lnTo>
                  <a:pt x="26831" y="36769"/>
                </a:lnTo>
                <a:lnTo>
                  <a:pt x="19301" y="38290"/>
                </a:lnTo>
                <a:close/>
              </a:path>
            </a:pathLst>
          </a:custGeom>
          <a:solidFill>
            <a:srgbClr val="23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1522" y="7915275"/>
            <a:ext cx="229870" cy="161925"/>
          </a:xfrm>
          <a:custGeom>
            <a:avLst/>
            <a:gdLst/>
            <a:ahLst/>
            <a:cxnLst/>
            <a:rect l="l" t="t" r="r" b="b"/>
            <a:pathLst>
              <a:path w="229869" h="161925">
                <a:moveTo>
                  <a:pt x="64985" y="119608"/>
                </a:moveTo>
                <a:lnTo>
                  <a:pt x="0" y="119608"/>
                </a:lnTo>
                <a:lnTo>
                  <a:pt x="0" y="124764"/>
                </a:lnTo>
                <a:lnTo>
                  <a:pt x="3086" y="137642"/>
                </a:lnTo>
                <a:lnTo>
                  <a:pt x="8585" y="148501"/>
                </a:lnTo>
                <a:lnTo>
                  <a:pt x="16040" y="156756"/>
                </a:lnTo>
                <a:lnTo>
                  <a:pt x="25006" y="161772"/>
                </a:lnTo>
                <a:lnTo>
                  <a:pt x="64985" y="161772"/>
                </a:lnTo>
                <a:lnTo>
                  <a:pt x="64985" y="119608"/>
                </a:lnTo>
                <a:close/>
              </a:path>
              <a:path w="229869" h="161925">
                <a:moveTo>
                  <a:pt x="64985" y="59778"/>
                </a:moveTo>
                <a:lnTo>
                  <a:pt x="0" y="59778"/>
                </a:lnTo>
                <a:lnTo>
                  <a:pt x="0" y="101993"/>
                </a:lnTo>
                <a:lnTo>
                  <a:pt x="64985" y="101993"/>
                </a:lnTo>
                <a:lnTo>
                  <a:pt x="64985" y="59778"/>
                </a:lnTo>
                <a:close/>
              </a:path>
              <a:path w="229869" h="161925">
                <a:moveTo>
                  <a:pt x="64985" y="0"/>
                </a:moveTo>
                <a:lnTo>
                  <a:pt x="26682" y="0"/>
                </a:lnTo>
                <a:lnTo>
                  <a:pt x="17145" y="4673"/>
                </a:lnTo>
                <a:lnTo>
                  <a:pt x="9182" y="12954"/>
                </a:lnTo>
                <a:lnTo>
                  <a:pt x="3302" y="24130"/>
                </a:lnTo>
                <a:lnTo>
                  <a:pt x="0" y="37503"/>
                </a:lnTo>
                <a:lnTo>
                  <a:pt x="0" y="42214"/>
                </a:lnTo>
                <a:lnTo>
                  <a:pt x="64985" y="42214"/>
                </a:lnTo>
                <a:lnTo>
                  <a:pt x="64985" y="0"/>
                </a:lnTo>
                <a:close/>
              </a:path>
              <a:path w="229869" h="161925">
                <a:moveTo>
                  <a:pt x="146532" y="119608"/>
                </a:moveTo>
                <a:lnTo>
                  <a:pt x="82740" y="119608"/>
                </a:lnTo>
                <a:lnTo>
                  <a:pt x="82740" y="161772"/>
                </a:lnTo>
                <a:lnTo>
                  <a:pt x="146532" y="161772"/>
                </a:lnTo>
                <a:lnTo>
                  <a:pt x="146532" y="119608"/>
                </a:lnTo>
                <a:close/>
              </a:path>
              <a:path w="229869" h="161925">
                <a:moveTo>
                  <a:pt x="146532" y="0"/>
                </a:moveTo>
                <a:lnTo>
                  <a:pt x="82740" y="0"/>
                </a:lnTo>
                <a:lnTo>
                  <a:pt x="82740" y="42214"/>
                </a:lnTo>
                <a:lnTo>
                  <a:pt x="146532" y="42214"/>
                </a:lnTo>
                <a:lnTo>
                  <a:pt x="146532" y="0"/>
                </a:lnTo>
                <a:close/>
              </a:path>
              <a:path w="229869" h="161925">
                <a:moveTo>
                  <a:pt x="229489" y="119608"/>
                </a:moveTo>
                <a:lnTo>
                  <a:pt x="164299" y="119608"/>
                </a:lnTo>
                <a:lnTo>
                  <a:pt x="164299" y="161772"/>
                </a:lnTo>
                <a:lnTo>
                  <a:pt x="204482" y="161772"/>
                </a:lnTo>
                <a:lnTo>
                  <a:pt x="213423" y="156768"/>
                </a:lnTo>
                <a:lnTo>
                  <a:pt x="220865" y="148526"/>
                </a:lnTo>
                <a:lnTo>
                  <a:pt x="226364" y="137680"/>
                </a:lnTo>
                <a:lnTo>
                  <a:pt x="229489" y="124815"/>
                </a:lnTo>
                <a:lnTo>
                  <a:pt x="229489" y="119608"/>
                </a:lnTo>
                <a:close/>
              </a:path>
              <a:path w="229869" h="161925">
                <a:moveTo>
                  <a:pt x="229489" y="59778"/>
                </a:moveTo>
                <a:lnTo>
                  <a:pt x="164299" y="59778"/>
                </a:lnTo>
                <a:lnTo>
                  <a:pt x="164299" y="101993"/>
                </a:lnTo>
                <a:lnTo>
                  <a:pt x="229489" y="101993"/>
                </a:lnTo>
                <a:lnTo>
                  <a:pt x="229489" y="59778"/>
                </a:lnTo>
                <a:close/>
              </a:path>
              <a:path w="229869" h="161925">
                <a:moveTo>
                  <a:pt x="229489" y="37452"/>
                </a:moveTo>
                <a:lnTo>
                  <a:pt x="226174" y="24091"/>
                </a:lnTo>
                <a:lnTo>
                  <a:pt x="220306" y="12928"/>
                </a:lnTo>
                <a:lnTo>
                  <a:pt x="212356" y="4673"/>
                </a:lnTo>
                <a:lnTo>
                  <a:pt x="202806" y="0"/>
                </a:lnTo>
                <a:lnTo>
                  <a:pt x="164299" y="0"/>
                </a:lnTo>
                <a:lnTo>
                  <a:pt x="164299" y="42214"/>
                </a:lnTo>
                <a:lnTo>
                  <a:pt x="229489" y="42214"/>
                </a:lnTo>
                <a:lnTo>
                  <a:pt x="229489" y="37452"/>
                </a:lnTo>
                <a:close/>
              </a:path>
            </a:pathLst>
          </a:custGeom>
          <a:solidFill>
            <a:srgbClr val="ED26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4500" y="1175448"/>
            <a:ext cx="4935855" cy="411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5" dirty="0">
                <a:latin typeface="Arial"/>
                <a:cs typeface="Arial"/>
              </a:rPr>
              <a:t>Fortinet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Training</a:t>
            </a:r>
            <a:endParaRPr sz="1000">
              <a:latin typeface="Arial"/>
              <a:cs typeface="Arial"/>
            </a:endParaRPr>
          </a:p>
          <a:p>
            <a:pPr marL="12700" marR="3210560">
              <a:lnSpc>
                <a:spcPct val="166700"/>
              </a:lnSpc>
              <a:spcBef>
                <a:spcPts val="30"/>
              </a:spcBef>
            </a:pPr>
            <a:r>
              <a:rPr sz="950" spc="-5" dirty="0">
                <a:latin typeface="Arial"/>
                <a:cs typeface="Arial"/>
                <a:hlinkClick r:id="rId5"/>
              </a:rPr>
              <a:t>h</a:t>
            </a:r>
            <a:r>
              <a:rPr sz="950" spc="35" dirty="0">
                <a:latin typeface="Arial"/>
                <a:cs typeface="Arial"/>
                <a:hlinkClick r:id="rId5"/>
              </a:rPr>
              <a:t>tt</a:t>
            </a:r>
            <a:r>
              <a:rPr sz="950" spc="-5" dirty="0">
                <a:latin typeface="Arial"/>
                <a:cs typeface="Arial"/>
                <a:hlinkClick r:id="rId5"/>
              </a:rPr>
              <a:t>p</a:t>
            </a:r>
            <a:r>
              <a:rPr sz="950" spc="35" dirty="0">
                <a:latin typeface="Arial"/>
                <a:cs typeface="Arial"/>
                <a:hlinkClick r:id="rId5"/>
              </a:rPr>
              <a:t>://</a:t>
            </a:r>
            <a:r>
              <a:rPr sz="950" spc="-15" dirty="0">
                <a:latin typeface="Arial"/>
                <a:cs typeface="Arial"/>
                <a:hlinkClick r:id="rId5"/>
              </a:rPr>
              <a:t>www</a:t>
            </a:r>
            <a:r>
              <a:rPr sz="950" spc="35" dirty="0">
                <a:latin typeface="Arial"/>
                <a:cs typeface="Arial"/>
                <a:hlinkClick r:id="rId5"/>
              </a:rPr>
              <a:t>.f</a:t>
            </a:r>
            <a:r>
              <a:rPr sz="950" spc="-5" dirty="0">
                <a:latin typeface="Arial"/>
                <a:cs typeface="Arial"/>
                <a:hlinkClick r:id="rId5"/>
              </a:rPr>
              <a:t>o</a:t>
            </a:r>
            <a:r>
              <a:rPr sz="950" spc="-20" dirty="0">
                <a:latin typeface="Arial"/>
                <a:cs typeface="Arial"/>
                <a:hlinkClick r:id="rId5"/>
              </a:rPr>
              <a:t>r</a:t>
            </a:r>
            <a:r>
              <a:rPr sz="950" spc="35" dirty="0">
                <a:latin typeface="Arial"/>
                <a:cs typeface="Arial"/>
                <a:hlinkClick r:id="rId5"/>
              </a:rPr>
              <a:t>t</a:t>
            </a:r>
            <a:r>
              <a:rPr sz="950" spc="10" dirty="0">
                <a:latin typeface="Arial"/>
                <a:cs typeface="Arial"/>
                <a:hlinkClick r:id="rId5"/>
              </a:rPr>
              <a:t>i</a:t>
            </a:r>
            <a:r>
              <a:rPr sz="950" spc="-5" dirty="0">
                <a:latin typeface="Arial"/>
                <a:cs typeface="Arial"/>
                <a:hlinkClick r:id="rId5"/>
              </a:rPr>
              <a:t>ne</a:t>
            </a:r>
            <a:r>
              <a:rPr sz="950" spc="35" dirty="0">
                <a:latin typeface="Arial"/>
                <a:cs typeface="Arial"/>
                <a:hlinkClick r:id="rId5"/>
              </a:rPr>
              <a:t>t.</a:t>
            </a:r>
            <a:r>
              <a:rPr sz="950" spc="-30" dirty="0">
                <a:latin typeface="Arial"/>
                <a:cs typeface="Arial"/>
                <a:hlinkClick r:id="rId5"/>
              </a:rPr>
              <a:t>c</a:t>
            </a:r>
            <a:r>
              <a:rPr sz="950" spc="-5" dirty="0">
                <a:latin typeface="Arial"/>
                <a:cs typeface="Arial"/>
                <a:hlinkClick r:id="rId5"/>
              </a:rPr>
              <a:t>o</a:t>
            </a:r>
            <a:r>
              <a:rPr sz="950" spc="30" dirty="0">
                <a:latin typeface="Arial"/>
                <a:cs typeface="Arial"/>
                <a:hlinkClick r:id="rId5"/>
              </a:rPr>
              <a:t>m</a:t>
            </a:r>
            <a:r>
              <a:rPr sz="950" spc="35" dirty="0">
                <a:latin typeface="Arial"/>
                <a:cs typeface="Arial"/>
                <a:hlinkClick r:id="rId5"/>
              </a:rPr>
              <a:t>/t</a:t>
            </a:r>
            <a:r>
              <a:rPr sz="950" spc="-20" dirty="0">
                <a:latin typeface="Arial"/>
                <a:cs typeface="Arial"/>
                <a:hlinkClick r:id="rId5"/>
              </a:rPr>
              <a:t>r</a:t>
            </a:r>
            <a:r>
              <a:rPr sz="950" spc="-5" dirty="0">
                <a:latin typeface="Arial"/>
                <a:cs typeface="Arial"/>
                <a:hlinkClick r:id="rId5"/>
              </a:rPr>
              <a:t>a</a:t>
            </a:r>
            <a:r>
              <a:rPr sz="950" spc="10" dirty="0">
                <a:latin typeface="Arial"/>
                <a:cs typeface="Arial"/>
                <a:hlinkClick r:id="rId5"/>
              </a:rPr>
              <a:t>i</a:t>
            </a:r>
            <a:r>
              <a:rPr sz="950" spc="-5" dirty="0">
                <a:latin typeface="Arial"/>
                <a:cs typeface="Arial"/>
                <a:hlinkClick r:id="rId5"/>
              </a:rPr>
              <a:t>n</a:t>
            </a:r>
            <a:r>
              <a:rPr sz="950" spc="10" dirty="0">
                <a:latin typeface="Arial"/>
                <a:cs typeface="Arial"/>
                <a:hlinkClick r:id="rId5"/>
              </a:rPr>
              <a:t>i</a:t>
            </a:r>
            <a:r>
              <a:rPr sz="950" spc="-5" dirty="0">
                <a:latin typeface="Arial"/>
                <a:cs typeface="Arial"/>
                <a:hlinkClick r:id="rId5"/>
              </a:rPr>
              <a:t>n</a:t>
            </a:r>
            <a:r>
              <a:rPr sz="950" dirty="0">
                <a:latin typeface="Arial"/>
                <a:cs typeface="Arial"/>
                <a:hlinkClick r:id="rId5"/>
              </a:rPr>
              <a:t>g 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1000" b="1" spc="-15" dirty="0">
                <a:latin typeface="Arial"/>
                <a:cs typeface="Arial"/>
              </a:rPr>
              <a:t>Fortinet </a:t>
            </a:r>
            <a:r>
              <a:rPr sz="1000" b="1" spc="-10" dirty="0">
                <a:latin typeface="Arial"/>
                <a:cs typeface="Arial"/>
              </a:rPr>
              <a:t>Document </a:t>
            </a:r>
            <a:r>
              <a:rPr sz="1000" b="1" spc="-15" dirty="0">
                <a:latin typeface="Arial"/>
                <a:cs typeface="Arial"/>
              </a:rPr>
              <a:t>Library 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  <a:hlinkClick r:id="rId6"/>
              </a:rPr>
              <a:t>http://docs.fortinet.com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15" dirty="0">
                <a:latin typeface="Arial"/>
                <a:cs typeface="Arial"/>
              </a:rPr>
              <a:t>Fortinet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Knowledge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sz="1000" b="1" spc="-15" dirty="0">
                <a:latin typeface="Arial"/>
                <a:cs typeface="Arial"/>
              </a:rPr>
              <a:t>Base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950" spc="10" dirty="0">
                <a:latin typeface="Arial"/>
                <a:cs typeface="Arial"/>
                <a:hlinkClick r:id="rId7"/>
              </a:rPr>
              <a:t>http://kb.fortinet.com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15" dirty="0">
                <a:latin typeface="Arial"/>
                <a:cs typeface="Arial"/>
              </a:rPr>
              <a:t>Fortinet</a:t>
            </a:r>
            <a:r>
              <a:rPr sz="1000" b="1" spc="-5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Forums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950" spc="10" dirty="0">
                <a:latin typeface="Arial"/>
                <a:cs typeface="Arial"/>
              </a:rPr>
              <a:t>https://forum.fortinet.com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15" dirty="0">
                <a:latin typeface="Arial"/>
                <a:cs typeface="Arial"/>
              </a:rPr>
              <a:t>Fortinet</a:t>
            </a:r>
            <a:r>
              <a:rPr sz="1000" b="1" spc="-5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Support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950" spc="5" dirty="0">
                <a:latin typeface="Arial"/>
                <a:cs typeface="Arial"/>
              </a:rPr>
              <a:t>https://support.fortinet.com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20" dirty="0">
                <a:latin typeface="Arial"/>
                <a:cs typeface="Arial"/>
              </a:rPr>
              <a:t>FortiGuard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Labs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950" spc="5" dirty="0">
                <a:latin typeface="Arial"/>
                <a:cs typeface="Arial"/>
                <a:hlinkClick r:id="rId8"/>
              </a:rPr>
              <a:t>http://www.fortiguard.com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15" dirty="0">
                <a:latin typeface="Arial"/>
                <a:cs typeface="Arial"/>
              </a:rPr>
              <a:t>Fortinet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5" dirty="0">
                <a:latin typeface="Arial"/>
                <a:cs typeface="Arial"/>
              </a:rPr>
              <a:t>Network Security</a:t>
            </a:r>
            <a:r>
              <a:rPr sz="1000" b="1" spc="-20" dirty="0">
                <a:latin typeface="Arial"/>
                <a:cs typeface="Arial"/>
              </a:rPr>
              <a:t> Expert</a:t>
            </a:r>
            <a:r>
              <a:rPr sz="1000" b="1" spc="-15" dirty="0">
                <a:latin typeface="Arial"/>
                <a:cs typeface="Arial"/>
              </a:rPr>
              <a:t> Program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(NSE)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950" dirty="0">
                <a:latin typeface="Arial"/>
                <a:cs typeface="Arial"/>
              </a:rPr>
              <a:t>https://</a:t>
            </a:r>
            <a:r>
              <a:rPr sz="950" dirty="0">
                <a:latin typeface="Arial"/>
                <a:cs typeface="Arial"/>
                <a:hlinkClick r:id="rId9"/>
              </a:rPr>
              <a:t>www.fortinet.com/support-and-training/training/network-security-expert-program.html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25" dirty="0">
                <a:latin typeface="Arial"/>
                <a:cs typeface="Arial"/>
              </a:rPr>
              <a:t>Feedback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950" dirty="0">
                <a:latin typeface="Arial"/>
                <a:cs typeface="Arial"/>
              </a:rPr>
              <a:t>Email: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-5" dirty="0">
                <a:latin typeface="Arial"/>
                <a:cs typeface="Arial"/>
                <a:hlinkClick r:id="rId10"/>
              </a:rPr>
              <a:t>courseware@fortinet.com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1200" y="8324532"/>
            <a:ext cx="56896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latin typeface="Arial"/>
                <a:cs typeface="Arial"/>
              </a:rPr>
              <a:t>6/26/2019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52870" cy="2900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Before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reviewing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settings, 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necessary to discuss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importance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security.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network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i="1" spc="-10" dirty="0">
                <a:latin typeface="Arial"/>
                <a:cs typeface="Arial"/>
              </a:rPr>
              <a:t>vital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properly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protected.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Here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some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recommendations: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98120" marR="170815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Deploy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protected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trusted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private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never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deployed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outside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  <a:p>
            <a:pPr marL="198120" marR="374650" indent="-186055">
              <a:lnSpc>
                <a:spcPct val="99500"/>
              </a:lnSpc>
              <a:spcBef>
                <a:spcPts val="5"/>
              </a:spcBef>
              <a:buChar char="•"/>
              <a:tabLst>
                <a:tab pos="198120" algn="l"/>
                <a:tab pos="198755" algn="l"/>
              </a:tabLst>
            </a:pP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secure </a:t>
            </a:r>
            <a:r>
              <a:rPr sz="1050" spc="-10" dirty="0">
                <a:latin typeface="Arial"/>
                <a:cs typeface="Arial"/>
              </a:rPr>
              <a:t>connection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methods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administration: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HTTPS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SSH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CLI.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Unsecure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methods </a:t>
            </a:r>
            <a:r>
              <a:rPr sz="1050" spc="-5" dirty="0">
                <a:latin typeface="Arial"/>
                <a:cs typeface="Arial"/>
              </a:rPr>
              <a:t>(like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HTTP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telnet)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plain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text,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attacker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</a:t>
            </a:r>
            <a:r>
              <a:rPr sz="1050" spc="-5" dirty="0">
                <a:latin typeface="Arial"/>
                <a:cs typeface="Arial"/>
              </a:rPr>
              <a:t> use packet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sniffing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tools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obtain</a:t>
            </a:r>
            <a:r>
              <a:rPr sz="1050" spc="-5" dirty="0">
                <a:latin typeface="Arial"/>
                <a:cs typeface="Arial"/>
              </a:rPr>
              <a:t> information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useful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breaching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  <a:p>
            <a:pPr marL="198120" marR="46355" indent="-186055">
              <a:lnSpc>
                <a:spcPct val="99800"/>
              </a:lnSpc>
              <a:spcBef>
                <a:spcPts val="5"/>
              </a:spcBef>
              <a:buChar char="•"/>
              <a:tabLst>
                <a:tab pos="198120" algn="l"/>
                <a:tab pos="198755" algn="l"/>
              </a:tabLst>
            </a:pP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0" dirty="0">
                <a:latin typeface="Arial"/>
                <a:cs typeface="Arial"/>
              </a:rPr>
              <a:t> trusted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hosts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spc="-10" dirty="0">
                <a:latin typeface="Arial"/>
                <a:cs typeface="Arial"/>
              </a:rPr>
              <a:t> locations.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 need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open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outside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remote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necessary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this. </a:t>
            </a:r>
            <a:r>
              <a:rPr sz="1050" spc="-10" dirty="0">
                <a:latin typeface="Arial"/>
                <a:cs typeface="Arial"/>
              </a:rPr>
              <a:t>Additional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increases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risk. If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open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direct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outside,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sure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set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special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accounts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protocols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secure. Use 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secure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start </a:t>
            </a:r>
            <a:r>
              <a:rPr sz="1050" spc="-10" dirty="0">
                <a:latin typeface="Arial"/>
                <a:cs typeface="Arial"/>
              </a:rPr>
              <a:t>transmitting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over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anyone </a:t>
            </a:r>
            <a:r>
              <a:rPr sz="1050" spc="-10" dirty="0">
                <a:latin typeface="Arial"/>
                <a:cs typeface="Arial"/>
              </a:rPr>
              <a:t> (that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is,</a:t>
            </a:r>
            <a:r>
              <a:rPr sz="1050" spc="-10" dirty="0">
                <a:latin typeface="Arial"/>
                <a:cs typeface="Arial"/>
              </a:rPr>
              <a:t> the Internet)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could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listening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to.</a:t>
            </a:r>
            <a:endParaRPr sz="1050">
              <a:latin typeface="Arial"/>
              <a:cs typeface="Arial"/>
            </a:endParaRPr>
          </a:p>
          <a:p>
            <a:pPr marL="198120" marR="27178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Make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sure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store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place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recovery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FortiAnalyzer.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23660" cy="2261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8415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initial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similar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configure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netmask,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protocols,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specify a</a:t>
            </a:r>
            <a:r>
              <a:rPr sz="1050" spc="-10" dirty="0">
                <a:latin typeface="Arial"/>
                <a:cs typeface="Arial"/>
              </a:rPr>
              <a:t> 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gateway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packets.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do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</a:t>
            </a:r>
            <a:r>
              <a:rPr sz="1050" b="1" spc="-10" dirty="0">
                <a:latin typeface="Arial"/>
                <a:cs typeface="Arial"/>
              </a:rPr>
              <a:t>Network</a:t>
            </a:r>
            <a:r>
              <a:rPr sz="1050" spc="-10" dirty="0">
                <a:latin typeface="Arial"/>
                <a:cs typeface="Arial"/>
              </a:rPr>
              <a:t>page.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Setting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netmask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 security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and,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15" dirty="0">
                <a:latin typeface="Arial"/>
                <a:cs typeface="Arial"/>
              </a:rPr>
              <a:t> network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mandatory.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management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 </a:t>
            </a:r>
            <a:r>
              <a:rPr sz="1050" dirty="0">
                <a:latin typeface="Arial"/>
                <a:cs typeface="Arial"/>
              </a:rPr>
              <a:t> must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dedicated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(unique)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address.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few</a:t>
            </a:r>
            <a:r>
              <a:rPr sz="1050" i="1" spc="-10" dirty="0">
                <a:latin typeface="Arial"/>
                <a:cs typeface="Arial"/>
              </a:rPr>
              <a:t>non-standard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protocols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mentioning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98120" marR="19050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5" dirty="0">
                <a:latin typeface="Arial"/>
                <a:cs typeface="Arial"/>
              </a:rPr>
              <a:t>Web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Service: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5" dirty="0">
                <a:latin typeface="Arial"/>
                <a:cs typeface="Arial"/>
              </a:rPr>
              <a:t>Web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SOAP,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messaging </a:t>
            </a:r>
            <a:r>
              <a:rPr sz="1050" spc="-10" dirty="0">
                <a:latin typeface="Arial"/>
                <a:cs typeface="Arial"/>
              </a:rPr>
              <a:t>protocol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programs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run</a:t>
            </a:r>
            <a:r>
              <a:rPr sz="1050" spc="-10" dirty="0">
                <a:latin typeface="Arial"/>
                <a:cs typeface="Arial"/>
              </a:rPr>
              <a:t> 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disparate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(such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Windows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Linux).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Linux.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FortiManager: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be managed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FortiManager.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97625" cy="1303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731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configure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 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IPv4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IPv6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gateway,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packets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delivered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different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resolve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hostnames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logs,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DNS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required.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secondary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FortiGuard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something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else,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connects.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best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practice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spc="-5" dirty="0">
                <a:latin typeface="Arial"/>
                <a:cs typeface="Arial"/>
              </a:rPr>
              <a:t> a primary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secondary </a:t>
            </a:r>
            <a:r>
              <a:rPr sz="1050" spc="-5" dirty="0">
                <a:latin typeface="Arial"/>
                <a:cs typeface="Arial"/>
              </a:rPr>
              <a:t>addresses. </a:t>
            </a:r>
            <a:r>
              <a:rPr sz="1050" spc="-10" dirty="0">
                <a:latin typeface="Arial"/>
                <a:cs typeface="Arial"/>
              </a:rPr>
              <a:t>Furthermore,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response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consideration </a:t>
            </a:r>
            <a:r>
              <a:rPr sz="1050" spc="-5" dirty="0">
                <a:latin typeface="Arial"/>
                <a:cs typeface="Arial"/>
              </a:rPr>
              <a:t> for </a:t>
            </a:r>
            <a:r>
              <a:rPr sz="1050" spc="-10" dirty="0">
                <a:latin typeface="Arial"/>
                <a:cs typeface="Arial"/>
              </a:rPr>
              <a:t>DNS,</a:t>
            </a:r>
            <a:r>
              <a:rPr sz="1050" spc="-5" dirty="0">
                <a:latin typeface="Arial"/>
                <a:cs typeface="Arial"/>
              </a:rPr>
              <a:t> so choose</a:t>
            </a:r>
            <a:r>
              <a:rPr sz="1050" spc="-10" dirty="0">
                <a:latin typeface="Arial"/>
                <a:cs typeface="Arial"/>
              </a:rPr>
              <a:t> DNS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5" dirty="0">
                <a:latin typeface="Arial"/>
                <a:cs typeface="Arial"/>
              </a:rPr>
              <a:t>close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possible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Internet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provider’s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DNS.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33960"/>
            <a:ext cx="6316980" cy="1152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76250" algn="just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 reset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10" dirty="0">
                <a:latin typeface="Arial"/>
                <a:cs typeface="Arial"/>
              </a:rPr>
              <a:t>configuration,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 use these commands.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execute reset all- </a:t>
            </a:r>
            <a:r>
              <a:rPr sz="1050" spc="-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settings</a:t>
            </a:r>
            <a:r>
              <a:rPr sz="1050" spc="-10" dirty="0">
                <a:latin typeface="Arial"/>
                <a:cs typeface="Arial"/>
              </a:rPr>
              <a:t>command erases the show configuration on </a:t>
            </a:r>
            <a:r>
              <a:rPr sz="1050" spc="-5" dirty="0">
                <a:latin typeface="Arial"/>
                <a:cs typeface="Arial"/>
              </a:rPr>
              <a:t>flash, </a:t>
            </a:r>
            <a:r>
              <a:rPr sz="1050" spc="-10" dirty="0">
                <a:latin typeface="Arial"/>
                <a:cs typeface="Arial"/>
              </a:rPr>
              <a:t>containing the IP and routes, </a:t>
            </a:r>
            <a:r>
              <a:rPr sz="1050" spc="-15" dirty="0">
                <a:latin typeface="Arial"/>
                <a:cs typeface="Arial"/>
              </a:rPr>
              <a:t>while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execute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reset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all-except-ip</a:t>
            </a:r>
            <a:r>
              <a:rPr sz="1050" spc="-10" dirty="0">
                <a:latin typeface="Arial"/>
                <a:cs typeface="Arial"/>
              </a:rPr>
              <a:t>command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leaves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 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routes.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ts val="2590"/>
              </a:lnSpc>
              <a:spcBef>
                <a:spcPts val="3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resetting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reformat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exe</a:t>
            </a:r>
            <a:r>
              <a:rPr sz="1050" spc="2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format</a:t>
            </a:r>
            <a:r>
              <a:rPr sz="1050" spc="4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disk</a:t>
            </a:r>
            <a:r>
              <a:rPr sz="1050" spc="-5" dirty="0">
                <a:latin typeface="Arial"/>
                <a:cs typeface="Arial"/>
              </a:rPr>
              <a:t>command.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practice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connect directly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console port.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50887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583755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-5" dirty="0">
                <a:latin typeface="Arial"/>
                <a:cs typeface="Arial"/>
              </a:rPr>
              <a:t> commands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examine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network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35466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23901"/>
            <a:ext cx="5948045" cy="523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135"/>
              </a:spcBef>
            </a:pPr>
            <a:r>
              <a:rPr sz="1050" spc="-5" dirty="0">
                <a:latin typeface="Arial"/>
                <a:cs typeface="Arial"/>
              </a:rPr>
              <a:t>To access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server-related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information,</a:t>
            </a:r>
            <a:r>
              <a:rPr sz="1050" spc="-5" dirty="0">
                <a:latin typeface="Arial"/>
                <a:cs typeface="Arial"/>
              </a:rPr>
              <a:t> 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5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print</a:t>
            </a:r>
            <a:r>
              <a:rPr sz="1050" spc="-5" dirty="0">
                <a:latin typeface="Arial"/>
                <a:cs typeface="Arial"/>
              </a:rPr>
              <a:t>commands.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commands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refer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i="1" spc="-10" dirty="0">
                <a:latin typeface="Arial"/>
                <a:cs typeface="Arial"/>
              </a:rPr>
              <a:t>FortiAnalyzer</a:t>
            </a:r>
            <a:r>
              <a:rPr sz="1050" i="1" spc="5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CLI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Reference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obtain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https://docs.fortinet.com.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12865" cy="2900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239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you’ve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initial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 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best</a:t>
            </a:r>
            <a:r>
              <a:rPr sz="1050" spc="-5" dirty="0">
                <a:latin typeface="Arial"/>
                <a:cs typeface="Arial"/>
              </a:rPr>
              <a:t> practice.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perform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</a:t>
            </a:r>
            <a:r>
              <a:rPr sz="1050" spc="-10" dirty="0">
                <a:latin typeface="Arial"/>
                <a:cs typeface="Arial"/>
              </a:rPr>
              <a:t> directly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GUI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widget.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contains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everything</a:t>
            </a:r>
            <a:r>
              <a:rPr sz="1050" i="1" spc="-10" dirty="0">
                <a:latin typeface="Arial"/>
                <a:cs typeface="Arial"/>
              </a:rPr>
              <a:t>except</a:t>
            </a:r>
            <a:r>
              <a:rPr sz="1050" i="1" spc="-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the</a:t>
            </a:r>
            <a:r>
              <a:rPr sz="1050" i="1" spc="-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actual</a:t>
            </a:r>
            <a:r>
              <a:rPr sz="1050" i="1" spc="-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logs</a:t>
            </a:r>
            <a:r>
              <a:rPr sz="1050" i="1" spc="1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and</a:t>
            </a:r>
            <a:r>
              <a:rPr sz="1050" i="1" spc="-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generated</a:t>
            </a:r>
            <a:r>
              <a:rPr sz="1050" i="1" spc="5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reports</a:t>
            </a:r>
            <a:r>
              <a:rPr sz="1050" spc="-5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What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backup </a:t>
            </a:r>
            <a:r>
              <a:rPr sz="1050" spc="-10" dirty="0">
                <a:latin typeface="Arial"/>
                <a:cs typeface="Arial"/>
              </a:rPr>
              <a:t>include?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5" dirty="0">
                <a:latin typeface="Arial"/>
                <a:cs typeface="Arial"/>
              </a:rPr>
              <a:t>System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information.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access.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Report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information,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custom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1430">
              <a:lnSpc>
                <a:spcPct val="100000"/>
              </a:lnSpc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save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backup file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encrypted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additional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aware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restore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encrypted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model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Furthermore,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assistance from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Fortinet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assist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encrypted.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296545">
              <a:lnSpc>
                <a:spcPts val="1250"/>
              </a:lnSpc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 </a:t>
            </a:r>
            <a:r>
              <a:rPr sz="1050" spc="-5" dirty="0">
                <a:latin typeface="Arial"/>
                <a:cs typeface="Arial"/>
              </a:rPr>
              <a:t>made to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 negatively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affecting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restore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-5" dirty="0">
                <a:latin typeface="Arial"/>
                <a:cs typeface="Arial"/>
              </a:rPr>
              <a:t> 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VM,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snapshots.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65570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following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some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best practices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operating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ts val="1255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turn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off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i="1" spc="-10" dirty="0">
                <a:latin typeface="Arial"/>
                <a:cs typeface="Arial"/>
              </a:rPr>
              <a:t>gracefully</a:t>
            </a: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damage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databases</a:t>
            </a:r>
            <a:endParaRPr sz="1050">
              <a:latin typeface="Arial"/>
              <a:cs typeface="Arial"/>
            </a:endParaRPr>
          </a:p>
          <a:p>
            <a:pPr marL="198120" marR="33655" indent="-186055">
              <a:lnSpc>
                <a:spcPts val="1260"/>
              </a:lnSpc>
              <a:spcBef>
                <a:spcPts val="35"/>
              </a:spcBef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uninterruptable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power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(UPS)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prevent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unexpected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off.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ensure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UPS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sufficient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ensure expected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behaviour.</a:t>
            </a:r>
            <a:endParaRPr sz="1050">
              <a:latin typeface="Arial"/>
              <a:cs typeface="Arial"/>
            </a:endParaRPr>
          </a:p>
          <a:p>
            <a:pPr marL="198120" marR="5080" indent="-186055">
              <a:lnSpc>
                <a:spcPts val="126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ease</a:t>
            </a:r>
            <a:r>
              <a:rPr sz="1050" spc="-10" dirty="0">
                <a:latin typeface="Arial"/>
                <a:cs typeface="Arial"/>
              </a:rPr>
              <a:t> of </a:t>
            </a:r>
            <a:r>
              <a:rPr sz="1050" spc="-5" dirty="0">
                <a:latin typeface="Arial"/>
                <a:cs typeface="Arial"/>
              </a:rPr>
              <a:t>use, </a:t>
            </a:r>
            <a:r>
              <a:rPr sz="1050" spc="-10" dirty="0">
                <a:latin typeface="Arial"/>
                <a:cs typeface="Arial"/>
              </a:rPr>
              <a:t>save an unencrypted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secure </a:t>
            </a:r>
            <a:r>
              <a:rPr sz="1050" spc="-10" dirty="0">
                <a:latin typeface="Arial"/>
                <a:cs typeface="Arial"/>
              </a:rPr>
              <a:t>location.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an unencrypted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dealing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Fortinet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offline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file.</a:t>
            </a:r>
            <a:endParaRPr sz="1050">
              <a:latin typeface="Arial"/>
              <a:cs typeface="Arial"/>
            </a:endParaRPr>
          </a:p>
          <a:p>
            <a:pPr marL="198120" marR="498475" indent="-186055">
              <a:lnSpc>
                <a:spcPts val="126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5" dirty="0">
                <a:latin typeface="Arial"/>
                <a:cs typeface="Arial"/>
              </a:rPr>
              <a:t>Synchronize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NTP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proper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correlation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292735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Congratulations!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completed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76575" y="1843430"/>
            <a:ext cx="4687570" cy="191135"/>
            <a:chOff x="3076575" y="1843430"/>
            <a:chExt cx="4687570" cy="1911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5895" y="1843430"/>
              <a:ext cx="168224" cy="1885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13815" y="1843429"/>
              <a:ext cx="262890" cy="191135"/>
            </a:xfrm>
            <a:custGeom>
              <a:avLst/>
              <a:gdLst/>
              <a:ahLst/>
              <a:cxnLst/>
              <a:rect l="l" t="t" r="r" b="b"/>
              <a:pathLst>
                <a:path w="262890" h="191135">
                  <a:moveTo>
                    <a:pt x="74066" y="70497"/>
                  </a:moveTo>
                  <a:lnTo>
                    <a:pt x="0" y="70497"/>
                  </a:lnTo>
                  <a:lnTo>
                    <a:pt x="0" y="120205"/>
                  </a:lnTo>
                  <a:lnTo>
                    <a:pt x="74066" y="120205"/>
                  </a:lnTo>
                  <a:lnTo>
                    <a:pt x="74066" y="70497"/>
                  </a:lnTo>
                  <a:close/>
                </a:path>
                <a:path w="262890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262890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  <a:path w="262890" h="191135">
                  <a:moveTo>
                    <a:pt x="168224" y="70497"/>
                  </a:moveTo>
                  <a:lnTo>
                    <a:pt x="94157" y="70497"/>
                  </a:lnTo>
                  <a:lnTo>
                    <a:pt x="94157" y="120205"/>
                  </a:lnTo>
                  <a:lnTo>
                    <a:pt x="168224" y="120205"/>
                  </a:lnTo>
                  <a:lnTo>
                    <a:pt x="168224" y="70497"/>
                  </a:lnTo>
                  <a:close/>
                </a:path>
                <a:path w="262890" h="191135">
                  <a:moveTo>
                    <a:pt x="168224" y="0"/>
                  </a:moveTo>
                  <a:lnTo>
                    <a:pt x="94157" y="0"/>
                  </a:lnTo>
                  <a:lnTo>
                    <a:pt x="94157" y="49707"/>
                  </a:lnTo>
                  <a:lnTo>
                    <a:pt x="168224" y="49707"/>
                  </a:lnTo>
                  <a:lnTo>
                    <a:pt x="168224" y="0"/>
                  </a:lnTo>
                  <a:close/>
                </a:path>
                <a:path w="262890" h="191135">
                  <a:moveTo>
                    <a:pt x="262382" y="140843"/>
                  </a:moveTo>
                  <a:lnTo>
                    <a:pt x="188315" y="140843"/>
                  </a:lnTo>
                  <a:lnTo>
                    <a:pt x="188315" y="190550"/>
                  </a:lnTo>
                  <a:lnTo>
                    <a:pt x="262382" y="190550"/>
                  </a:lnTo>
                  <a:lnTo>
                    <a:pt x="262382" y="140843"/>
                  </a:lnTo>
                  <a:close/>
                </a:path>
                <a:path w="262890" h="191135">
                  <a:moveTo>
                    <a:pt x="262382" y="70497"/>
                  </a:moveTo>
                  <a:lnTo>
                    <a:pt x="188315" y="70497"/>
                  </a:lnTo>
                  <a:lnTo>
                    <a:pt x="188315" y="120205"/>
                  </a:lnTo>
                  <a:lnTo>
                    <a:pt x="262382" y="120205"/>
                  </a:lnTo>
                  <a:lnTo>
                    <a:pt x="262382" y="70497"/>
                  </a:lnTo>
                  <a:close/>
                </a:path>
                <a:path w="262890" h="191135">
                  <a:moveTo>
                    <a:pt x="262382" y="0"/>
                  </a:moveTo>
                  <a:lnTo>
                    <a:pt x="188315" y="0"/>
                  </a:lnTo>
                  <a:lnTo>
                    <a:pt x="188315" y="49707"/>
                  </a:lnTo>
                  <a:lnTo>
                    <a:pt x="262382" y="49707"/>
                  </a:lnTo>
                  <a:lnTo>
                    <a:pt x="262382" y="0"/>
                  </a:lnTo>
                  <a:close/>
                </a:path>
              </a:pathLst>
            </a:custGeom>
            <a:solidFill>
              <a:srgbClr val="DE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3815" y="1984273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9658" y="1843429"/>
              <a:ext cx="74295" cy="120650"/>
            </a:xfrm>
            <a:custGeom>
              <a:avLst/>
              <a:gdLst/>
              <a:ahLst/>
              <a:cxnLst/>
              <a:rect l="l" t="t" r="r" b="b"/>
              <a:pathLst>
                <a:path w="74295" h="120650">
                  <a:moveTo>
                    <a:pt x="74066" y="70497"/>
                  </a:moveTo>
                  <a:lnTo>
                    <a:pt x="0" y="70497"/>
                  </a:lnTo>
                  <a:lnTo>
                    <a:pt x="0" y="120205"/>
                  </a:lnTo>
                  <a:lnTo>
                    <a:pt x="74066" y="120205"/>
                  </a:lnTo>
                  <a:lnTo>
                    <a:pt x="74066" y="70497"/>
                  </a:lnTo>
                  <a:close/>
                </a:path>
                <a:path w="74295" h="120650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</a:pathLst>
            </a:custGeom>
            <a:solidFill>
              <a:srgbClr val="DE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25487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36" y="140843"/>
                  </a:moveTo>
                  <a:lnTo>
                    <a:pt x="94170" y="140843"/>
                  </a:lnTo>
                  <a:lnTo>
                    <a:pt x="94170" y="190550"/>
                  </a:lnTo>
                  <a:lnTo>
                    <a:pt x="168236" y="190550"/>
                  </a:lnTo>
                  <a:lnTo>
                    <a:pt x="168236" y="14084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25487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DE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31330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31329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DE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37172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37171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DE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43014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43014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DE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48856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48856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DE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54686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79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79" y="49707"/>
                  </a:lnTo>
                  <a:lnTo>
                    <a:pt x="74079" y="0"/>
                  </a:lnTo>
                  <a:close/>
                </a:path>
                <a:path w="168275" h="191135">
                  <a:moveTo>
                    <a:pt x="168236" y="140843"/>
                  </a:moveTo>
                  <a:lnTo>
                    <a:pt x="94170" y="140843"/>
                  </a:lnTo>
                  <a:lnTo>
                    <a:pt x="94170" y="190550"/>
                  </a:lnTo>
                  <a:lnTo>
                    <a:pt x="168236" y="190550"/>
                  </a:lnTo>
                  <a:lnTo>
                    <a:pt x="168236" y="14084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54698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DE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9751" y="1843429"/>
              <a:ext cx="639445" cy="191135"/>
            </a:xfrm>
            <a:custGeom>
              <a:avLst/>
              <a:gdLst/>
              <a:ahLst/>
              <a:cxnLst/>
              <a:rect l="l" t="t" r="r" b="b"/>
              <a:pathLst>
                <a:path w="639445" h="191135">
                  <a:moveTo>
                    <a:pt x="74066" y="70497"/>
                  </a:moveTo>
                  <a:lnTo>
                    <a:pt x="0" y="70497"/>
                  </a:lnTo>
                  <a:lnTo>
                    <a:pt x="0" y="120205"/>
                  </a:lnTo>
                  <a:lnTo>
                    <a:pt x="74066" y="120205"/>
                  </a:lnTo>
                  <a:lnTo>
                    <a:pt x="74066" y="70497"/>
                  </a:lnTo>
                  <a:close/>
                </a:path>
                <a:path w="63944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63944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  <a:path w="639445" h="191135">
                  <a:moveTo>
                    <a:pt x="168224" y="70497"/>
                  </a:moveTo>
                  <a:lnTo>
                    <a:pt x="94157" y="70497"/>
                  </a:lnTo>
                  <a:lnTo>
                    <a:pt x="94157" y="120205"/>
                  </a:lnTo>
                  <a:lnTo>
                    <a:pt x="168224" y="120205"/>
                  </a:lnTo>
                  <a:lnTo>
                    <a:pt x="168224" y="70497"/>
                  </a:lnTo>
                  <a:close/>
                </a:path>
                <a:path w="639445" h="191135">
                  <a:moveTo>
                    <a:pt x="168224" y="0"/>
                  </a:moveTo>
                  <a:lnTo>
                    <a:pt x="94157" y="0"/>
                  </a:lnTo>
                  <a:lnTo>
                    <a:pt x="94157" y="49707"/>
                  </a:lnTo>
                  <a:lnTo>
                    <a:pt x="168224" y="49707"/>
                  </a:lnTo>
                  <a:lnTo>
                    <a:pt x="168224" y="0"/>
                  </a:lnTo>
                  <a:close/>
                </a:path>
                <a:path w="639445" h="191135">
                  <a:moveTo>
                    <a:pt x="262382" y="140843"/>
                  </a:moveTo>
                  <a:lnTo>
                    <a:pt x="188315" y="140843"/>
                  </a:lnTo>
                  <a:lnTo>
                    <a:pt x="188315" y="190550"/>
                  </a:lnTo>
                  <a:lnTo>
                    <a:pt x="262382" y="190550"/>
                  </a:lnTo>
                  <a:lnTo>
                    <a:pt x="262382" y="140843"/>
                  </a:lnTo>
                  <a:close/>
                </a:path>
                <a:path w="639445" h="191135">
                  <a:moveTo>
                    <a:pt x="262382" y="70497"/>
                  </a:moveTo>
                  <a:lnTo>
                    <a:pt x="188315" y="70497"/>
                  </a:lnTo>
                  <a:lnTo>
                    <a:pt x="188315" y="120205"/>
                  </a:lnTo>
                  <a:lnTo>
                    <a:pt x="262382" y="120205"/>
                  </a:lnTo>
                  <a:lnTo>
                    <a:pt x="262382" y="70497"/>
                  </a:lnTo>
                  <a:close/>
                </a:path>
                <a:path w="639445" h="191135">
                  <a:moveTo>
                    <a:pt x="262382" y="0"/>
                  </a:moveTo>
                  <a:lnTo>
                    <a:pt x="188315" y="0"/>
                  </a:lnTo>
                  <a:lnTo>
                    <a:pt x="188315" y="49707"/>
                  </a:lnTo>
                  <a:lnTo>
                    <a:pt x="262382" y="49707"/>
                  </a:lnTo>
                  <a:lnTo>
                    <a:pt x="262382" y="0"/>
                  </a:lnTo>
                  <a:close/>
                </a:path>
                <a:path w="639445" h="191135">
                  <a:moveTo>
                    <a:pt x="356539" y="140843"/>
                  </a:moveTo>
                  <a:lnTo>
                    <a:pt x="282473" y="140843"/>
                  </a:lnTo>
                  <a:lnTo>
                    <a:pt x="282473" y="190550"/>
                  </a:lnTo>
                  <a:lnTo>
                    <a:pt x="356539" y="190550"/>
                  </a:lnTo>
                  <a:lnTo>
                    <a:pt x="356539" y="140843"/>
                  </a:lnTo>
                  <a:close/>
                </a:path>
                <a:path w="639445" h="191135">
                  <a:moveTo>
                    <a:pt x="356539" y="70497"/>
                  </a:moveTo>
                  <a:lnTo>
                    <a:pt x="282473" y="70497"/>
                  </a:lnTo>
                  <a:lnTo>
                    <a:pt x="282473" y="120205"/>
                  </a:lnTo>
                  <a:lnTo>
                    <a:pt x="356539" y="120205"/>
                  </a:lnTo>
                  <a:lnTo>
                    <a:pt x="356539" y="70497"/>
                  </a:lnTo>
                  <a:close/>
                </a:path>
                <a:path w="639445" h="191135">
                  <a:moveTo>
                    <a:pt x="356539" y="0"/>
                  </a:moveTo>
                  <a:lnTo>
                    <a:pt x="282473" y="0"/>
                  </a:lnTo>
                  <a:lnTo>
                    <a:pt x="282473" y="49707"/>
                  </a:lnTo>
                  <a:lnTo>
                    <a:pt x="356539" y="49707"/>
                  </a:lnTo>
                  <a:lnTo>
                    <a:pt x="356539" y="0"/>
                  </a:lnTo>
                  <a:close/>
                </a:path>
                <a:path w="639445" h="191135">
                  <a:moveTo>
                    <a:pt x="450697" y="140843"/>
                  </a:moveTo>
                  <a:lnTo>
                    <a:pt x="376631" y="140843"/>
                  </a:lnTo>
                  <a:lnTo>
                    <a:pt x="376631" y="190550"/>
                  </a:lnTo>
                  <a:lnTo>
                    <a:pt x="450697" y="190550"/>
                  </a:lnTo>
                  <a:lnTo>
                    <a:pt x="450697" y="140843"/>
                  </a:lnTo>
                  <a:close/>
                </a:path>
                <a:path w="639445" h="191135">
                  <a:moveTo>
                    <a:pt x="450697" y="70497"/>
                  </a:moveTo>
                  <a:lnTo>
                    <a:pt x="376631" y="70497"/>
                  </a:lnTo>
                  <a:lnTo>
                    <a:pt x="376631" y="120205"/>
                  </a:lnTo>
                  <a:lnTo>
                    <a:pt x="450697" y="120205"/>
                  </a:lnTo>
                  <a:lnTo>
                    <a:pt x="450697" y="70497"/>
                  </a:lnTo>
                  <a:close/>
                </a:path>
                <a:path w="639445" h="191135">
                  <a:moveTo>
                    <a:pt x="450697" y="0"/>
                  </a:moveTo>
                  <a:lnTo>
                    <a:pt x="376631" y="0"/>
                  </a:lnTo>
                  <a:lnTo>
                    <a:pt x="376631" y="49707"/>
                  </a:lnTo>
                  <a:lnTo>
                    <a:pt x="450697" y="49707"/>
                  </a:lnTo>
                  <a:lnTo>
                    <a:pt x="450697" y="0"/>
                  </a:lnTo>
                  <a:close/>
                </a:path>
                <a:path w="639445" h="191135">
                  <a:moveTo>
                    <a:pt x="544842" y="140843"/>
                  </a:moveTo>
                  <a:lnTo>
                    <a:pt x="470789" y="140843"/>
                  </a:lnTo>
                  <a:lnTo>
                    <a:pt x="470789" y="190550"/>
                  </a:lnTo>
                  <a:lnTo>
                    <a:pt x="544842" y="190550"/>
                  </a:lnTo>
                  <a:lnTo>
                    <a:pt x="544842" y="140843"/>
                  </a:lnTo>
                  <a:close/>
                </a:path>
                <a:path w="639445" h="191135">
                  <a:moveTo>
                    <a:pt x="544842" y="70497"/>
                  </a:moveTo>
                  <a:lnTo>
                    <a:pt x="470789" y="70497"/>
                  </a:lnTo>
                  <a:lnTo>
                    <a:pt x="470789" y="120205"/>
                  </a:lnTo>
                  <a:lnTo>
                    <a:pt x="544842" y="120205"/>
                  </a:lnTo>
                  <a:lnTo>
                    <a:pt x="544842" y="70497"/>
                  </a:lnTo>
                  <a:close/>
                </a:path>
                <a:path w="639445" h="191135">
                  <a:moveTo>
                    <a:pt x="544842" y="0"/>
                  </a:moveTo>
                  <a:lnTo>
                    <a:pt x="470789" y="0"/>
                  </a:lnTo>
                  <a:lnTo>
                    <a:pt x="470789" y="49707"/>
                  </a:lnTo>
                  <a:lnTo>
                    <a:pt x="544842" y="49707"/>
                  </a:lnTo>
                  <a:lnTo>
                    <a:pt x="544842" y="0"/>
                  </a:lnTo>
                  <a:close/>
                </a:path>
                <a:path w="639445" h="191135">
                  <a:moveTo>
                    <a:pt x="639013" y="140843"/>
                  </a:moveTo>
                  <a:lnTo>
                    <a:pt x="564934" y="140843"/>
                  </a:lnTo>
                  <a:lnTo>
                    <a:pt x="564934" y="190550"/>
                  </a:lnTo>
                  <a:lnTo>
                    <a:pt x="639013" y="190550"/>
                  </a:lnTo>
                  <a:lnTo>
                    <a:pt x="639013" y="14084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89751" y="1984273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95594" y="1843429"/>
              <a:ext cx="74295" cy="120650"/>
            </a:xfrm>
            <a:custGeom>
              <a:avLst/>
              <a:gdLst/>
              <a:ahLst/>
              <a:cxnLst/>
              <a:rect l="l" t="t" r="r" b="b"/>
              <a:pathLst>
                <a:path w="74295" h="120650">
                  <a:moveTo>
                    <a:pt x="74066" y="70497"/>
                  </a:moveTo>
                  <a:lnTo>
                    <a:pt x="0" y="70497"/>
                  </a:lnTo>
                  <a:lnTo>
                    <a:pt x="0" y="120205"/>
                  </a:lnTo>
                  <a:lnTo>
                    <a:pt x="74066" y="120205"/>
                  </a:lnTo>
                  <a:lnTo>
                    <a:pt x="74066" y="70497"/>
                  </a:lnTo>
                  <a:close/>
                </a:path>
                <a:path w="74295" h="120650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95593" y="1984273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01385" y="1843429"/>
              <a:ext cx="74295" cy="120650"/>
            </a:xfrm>
            <a:custGeom>
              <a:avLst/>
              <a:gdLst/>
              <a:ahLst/>
              <a:cxnLst/>
              <a:rect l="l" t="t" r="r" b="b"/>
              <a:pathLst>
                <a:path w="74295" h="120650">
                  <a:moveTo>
                    <a:pt x="74117" y="70497"/>
                  </a:moveTo>
                  <a:lnTo>
                    <a:pt x="0" y="70497"/>
                  </a:lnTo>
                  <a:lnTo>
                    <a:pt x="0" y="120205"/>
                  </a:lnTo>
                  <a:lnTo>
                    <a:pt x="74117" y="120205"/>
                  </a:lnTo>
                  <a:lnTo>
                    <a:pt x="74117" y="70497"/>
                  </a:lnTo>
                  <a:close/>
                </a:path>
                <a:path w="74295" h="120650">
                  <a:moveTo>
                    <a:pt x="74117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117" y="49707"/>
                  </a:lnTo>
                  <a:lnTo>
                    <a:pt x="74117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7227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117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117" y="49707"/>
                  </a:lnTo>
                  <a:lnTo>
                    <a:pt x="74117" y="0"/>
                  </a:lnTo>
                  <a:close/>
                </a:path>
                <a:path w="168275" h="191135">
                  <a:moveTo>
                    <a:pt x="168275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75" y="190550"/>
                  </a:lnTo>
                  <a:lnTo>
                    <a:pt x="168275" y="140843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07227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117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117" y="0"/>
                  </a:lnTo>
                  <a:lnTo>
                    <a:pt x="74117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13069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75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75" y="190550"/>
                  </a:lnTo>
                  <a:lnTo>
                    <a:pt x="168275" y="140843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13069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18912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18911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24754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24754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30583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36" y="140843"/>
                  </a:moveTo>
                  <a:lnTo>
                    <a:pt x="94170" y="140843"/>
                  </a:lnTo>
                  <a:lnTo>
                    <a:pt x="94170" y="190550"/>
                  </a:lnTo>
                  <a:lnTo>
                    <a:pt x="168236" y="190550"/>
                  </a:lnTo>
                  <a:lnTo>
                    <a:pt x="168236" y="140843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30583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36426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53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53" y="49707"/>
                  </a:lnTo>
                  <a:lnTo>
                    <a:pt x="74053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36425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36425" y="1984273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42267" y="1843430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42267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42267" y="1984273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48110" y="1843430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48110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48110" y="1984273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53952" y="1843430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53952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59794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959794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65636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65636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771479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71478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677321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77321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83163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66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66" y="49707"/>
                  </a:lnTo>
                  <a:lnTo>
                    <a:pt x="74066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83163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89005" y="1843429"/>
              <a:ext cx="168275" cy="191135"/>
            </a:xfrm>
            <a:custGeom>
              <a:avLst/>
              <a:gdLst/>
              <a:ahLst/>
              <a:cxnLst/>
              <a:rect l="l" t="t" r="r" b="b"/>
              <a:pathLst>
                <a:path w="168275" h="191135">
                  <a:moveTo>
                    <a:pt x="74053" y="0"/>
                  </a:moveTo>
                  <a:lnTo>
                    <a:pt x="0" y="0"/>
                  </a:lnTo>
                  <a:lnTo>
                    <a:pt x="0" y="49707"/>
                  </a:lnTo>
                  <a:lnTo>
                    <a:pt x="74053" y="49707"/>
                  </a:lnTo>
                  <a:lnTo>
                    <a:pt x="74053" y="0"/>
                  </a:lnTo>
                  <a:close/>
                </a:path>
                <a:path w="168275" h="191135">
                  <a:moveTo>
                    <a:pt x="168224" y="140843"/>
                  </a:moveTo>
                  <a:lnTo>
                    <a:pt x="94157" y="140843"/>
                  </a:lnTo>
                  <a:lnTo>
                    <a:pt x="94157" y="190550"/>
                  </a:lnTo>
                  <a:lnTo>
                    <a:pt x="168224" y="190550"/>
                  </a:lnTo>
                  <a:lnTo>
                    <a:pt x="168224" y="14084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489005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394847" y="1843430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394847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300689" y="1843430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300689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06532" y="1843430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206532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112374" y="1843430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112374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066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066" y="0"/>
                  </a:lnTo>
                  <a:lnTo>
                    <a:pt x="74066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018165" y="1843430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117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117" y="0"/>
                  </a:lnTo>
                  <a:lnTo>
                    <a:pt x="74117" y="4970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018165" y="1913928"/>
              <a:ext cx="74295" cy="50165"/>
            </a:xfrm>
            <a:custGeom>
              <a:avLst/>
              <a:gdLst/>
              <a:ahLst/>
              <a:cxnLst/>
              <a:rect l="l" t="t" r="r" b="b"/>
              <a:pathLst>
                <a:path w="74295" h="50164">
                  <a:moveTo>
                    <a:pt x="74117" y="49707"/>
                  </a:moveTo>
                  <a:lnTo>
                    <a:pt x="0" y="49707"/>
                  </a:lnTo>
                  <a:lnTo>
                    <a:pt x="0" y="0"/>
                  </a:lnTo>
                  <a:lnTo>
                    <a:pt x="74117" y="0"/>
                  </a:lnTo>
                  <a:lnTo>
                    <a:pt x="74117" y="4970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076575" y="1843429"/>
              <a:ext cx="922019" cy="120650"/>
            </a:xfrm>
            <a:custGeom>
              <a:avLst/>
              <a:gdLst/>
              <a:ahLst/>
              <a:cxnLst/>
              <a:rect l="l" t="t" r="r" b="b"/>
              <a:pathLst>
                <a:path w="922020" h="120650">
                  <a:moveTo>
                    <a:pt x="74066" y="70497"/>
                  </a:moveTo>
                  <a:lnTo>
                    <a:pt x="0" y="70497"/>
                  </a:lnTo>
                  <a:lnTo>
                    <a:pt x="0" y="120205"/>
                  </a:lnTo>
                  <a:lnTo>
                    <a:pt x="74066" y="120205"/>
                  </a:lnTo>
                  <a:lnTo>
                    <a:pt x="74066" y="70497"/>
                  </a:lnTo>
                  <a:close/>
                </a:path>
                <a:path w="922020" h="120650">
                  <a:moveTo>
                    <a:pt x="168211" y="70497"/>
                  </a:moveTo>
                  <a:lnTo>
                    <a:pt x="94157" y="70497"/>
                  </a:lnTo>
                  <a:lnTo>
                    <a:pt x="94157" y="120205"/>
                  </a:lnTo>
                  <a:lnTo>
                    <a:pt x="168211" y="120205"/>
                  </a:lnTo>
                  <a:lnTo>
                    <a:pt x="168211" y="70497"/>
                  </a:lnTo>
                  <a:close/>
                </a:path>
                <a:path w="922020" h="120650">
                  <a:moveTo>
                    <a:pt x="262369" y="70497"/>
                  </a:moveTo>
                  <a:lnTo>
                    <a:pt x="188302" y="70497"/>
                  </a:lnTo>
                  <a:lnTo>
                    <a:pt x="188302" y="120205"/>
                  </a:lnTo>
                  <a:lnTo>
                    <a:pt x="262369" y="120205"/>
                  </a:lnTo>
                  <a:lnTo>
                    <a:pt x="262369" y="70497"/>
                  </a:lnTo>
                  <a:close/>
                </a:path>
                <a:path w="922020" h="120650">
                  <a:moveTo>
                    <a:pt x="356539" y="70497"/>
                  </a:moveTo>
                  <a:lnTo>
                    <a:pt x="282473" y="70497"/>
                  </a:lnTo>
                  <a:lnTo>
                    <a:pt x="282473" y="120205"/>
                  </a:lnTo>
                  <a:lnTo>
                    <a:pt x="356539" y="120205"/>
                  </a:lnTo>
                  <a:lnTo>
                    <a:pt x="356539" y="70497"/>
                  </a:lnTo>
                  <a:close/>
                </a:path>
                <a:path w="922020" h="120650">
                  <a:moveTo>
                    <a:pt x="450697" y="70497"/>
                  </a:moveTo>
                  <a:lnTo>
                    <a:pt x="376631" y="70497"/>
                  </a:lnTo>
                  <a:lnTo>
                    <a:pt x="376631" y="120205"/>
                  </a:lnTo>
                  <a:lnTo>
                    <a:pt x="450697" y="120205"/>
                  </a:lnTo>
                  <a:lnTo>
                    <a:pt x="450697" y="70497"/>
                  </a:lnTo>
                  <a:close/>
                </a:path>
                <a:path w="922020" h="120650">
                  <a:moveTo>
                    <a:pt x="544855" y="70497"/>
                  </a:moveTo>
                  <a:lnTo>
                    <a:pt x="470789" y="70497"/>
                  </a:lnTo>
                  <a:lnTo>
                    <a:pt x="470789" y="120205"/>
                  </a:lnTo>
                  <a:lnTo>
                    <a:pt x="544855" y="120205"/>
                  </a:lnTo>
                  <a:lnTo>
                    <a:pt x="544855" y="70497"/>
                  </a:lnTo>
                  <a:close/>
                </a:path>
                <a:path w="922020" h="120650">
                  <a:moveTo>
                    <a:pt x="639013" y="70497"/>
                  </a:moveTo>
                  <a:lnTo>
                    <a:pt x="564946" y="70497"/>
                  </a:lnTo>
                  <a:lnTo>
                    <a:pt x="564946" y="120205"/>
                  </a:lnTo>
                  <a:lnTo>
                    <a:pt x="639013" y="120205"/>
                  </a:lnTo>
                  <a:lnTo>
                    <a:pt x="639013" y="70497"/>
                  </a:lnTo>
                  <a:close/>
                </a:path>
                <a:path w="922020" h="120650">
                  <a:moveTo>
                    <a:pt x="639013" y="0"/>
                  </a:moveTo>
                  <a:lnTo>
                    <a:pt x="564946" y="0"/>
                  </a:lnTo>
                  <a:lnTo>
                    <a:pt x="564946" y="49707"/>
                  </a:lnTo>
                  <a:lnTo>
                    <a:pt x="639013" y="49707"/>
                  </a:lnTo>
                  <a:lnTo>
                    <a:pt x="639013" y="0"/>
                  </a:lnTo>
                  <a:close/>
                </a:path>
                <a:path w="922020" h="120650">
                  <a:moveTo>
                    <a:pt x="733171" y="70497"/>
                  </a:moveTo>
                  <a:lnTo>
                    <a:pt x="659104" y="70497"/>
                  </a:lnTo>
                  <a:lnTo>
                    <a:pt x="659104" y="120205"/>
                  </a:lnTo>
                  <a:lnTo>
                    <a:pt x="733171" y="120205"/>
                  </a:lnTo>
                  <a:lnTo>
                    <a:pt x="733171" y="70497"/>
                  </a:lnTo>
                  <a:close/>
                </a:path>
                <a:path w="922020" h="120650">
                  <a:moveTo>
                    <a:pt x="733171" y="0"/>
                  </a:moveTo>
                  <a:lnTo>
                    <a:pt x="659104" y="0"/>
                  </a:lnTo>
                  <a:lnTo>
                    <a:pt x="659104" y="49707"/>
                  </a:lnTo>
                  <a:lnTo>
                    <a:pt x="733171" y="49707"/>
                  </a:lnTo>
                  <a:lnTo>
                    <a:pt x="733171" y="0"/>
                  </a:lnTo>
                  <a:close/>
                </a:path>
                <a:path w="922020" h="120650">
                  <a:moveTo>
                    <a:pt x="827328" y="70497"/>
                  </a:moveTo>
                  <a:lnTo>
                    <a:pt x="753262" y="70497"/>
                  </a:lnTo>
                  <a:lnTo>
                    <a:pt x="753262" y="120205"/>
                  </a:lnTo>
                  <a:lnTo>
                    <a:pt x="827328" y="120205"/>
                  </a:lnTo>
                  <a:lnTo>
                    <a:pt x="827328" y="70497"/>
                  </a:lnTo>
                  <a:close/>
                </a:path>
                <a:path w="922020" h="120650">
                  <a:moveTo>
                    <a:pt x="827328" y="0"/>
                  </a:moveTo>
                  <a:lnTo>
                    <a:pt x="753262" y="0"/>
                  </a:lnTo>
                  <a:lnTo>
                    <a:pt x="753262" y="49707"/>
                  </a:lnTo>
                  <a:lnTo>
                    <a:pt x="827328" y="49707"/>
                  </a:lnTo>
                  <a:lnTo>
                    <a:pt x="827328" y="0"/>
                  </a:lnTo>
                  <a:close/>
                </a:path>
                <a:path w="922020" h="120650">
                  <a:moveTo>
                    <a:pt x="921550" y="70497"/>
                  </a:moveTo>
                  <a:lnTo>
                    <a:pt x="847432" y="70497"/>
                  </a:lnTo>
                  <a:lnTo>
                    <a:pt x="847432" y="120205"/>
                  </a:lnTo>
                  <a:lnTo>
                    <a:pt x="921550" y="120205"/>
                  </a:lnTo>
                  <a:lnTo>
                    <a:pt x="921550" y="70497"/>
                  </a:lnTo>
                  <a:close/>
                </a:path>
                <a:path w="922020" h="120650">
                  <a:moveTo>
                    <a:pt x="921550" y="0"/>
                  </a:moveTo>
                  <a:lnTo>
                    <a:pt x="847432" y="0"/>
                  </a:lnTo>
                  <a:lnTo>
                    <a:pt x="847432" y="49707"/>
                  </a:lnTo>
                  <a:lnTo>
                    <a:pt x="921550" y="49707"/>
                  </a:lnTo>
                  <a:lnTo>
                    <a:pt x="92155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44500" y="1851628"/>
            <a:ext cx="2435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15407E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15407E"/>
                </a:solidFill>
                <a:latin typeface="Arial"/>
                <a:cs typeface="Arial"/>
              </a:rPr>
              <a:t>AB</a:t>
            </a:r>
            <a:r>
              <a:rPr sz="1800" spc="-30" dirty="0">
                <a:solidFill>
                  <a:srgbClr val="15407E"/>
                </a:solidFill>
                <a:latin typeface="Arial"/>
                <a:cs typeface="Arial"/>
              </a:rPr>
              <a:t>L</a:t>
            </a:r>
            <a:r>
              <a:rPr sz="1800" dirty="0">
                <a:solidFill>
                  <a:srgbClr val="15407E"/>
                </a:solidFill>
                <a:latin typeface="Arial"/>
                <a:cs typeface="Arial"/>
              </a:rPr>
              <a:t>E</a:t>
            </a:r>
            <a:r>
              <a:rPr sz="1800" spc="-130" dirty="0">
                <a:solidFill>
                  <a:srgbClr val="15407E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15407E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15407E"/>
                </a:solidFill>
                <a:latin typeface="Arial"/>
                <a:cs typeface="Arial"/>
              </a:rPr>
              <a:t>F</a:t>
            </a:r>
            <a:r>
              <a:rPr sz="1800" spc="-5" dirty="0">
                <a:solidFill>
                  <a:srgbClr val="15407E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15407E"/>
                </a:solidFill>
                <a:latin typeface="Arial"/>
                <a:cs typeface="Arial"/>
              </a:rPr>
              <a:t>C</a:t>
            </a:r>
            <a:r>
              <a:rPr sz="1800" spc="20" dirty="0">
                <a:solidFill>
                  <a:srgbClr val="15407E"/>
                </a:solidFill>
                <a:latin typeface="Arial"/>
                <a:cs typeface="Arial"/>
              </a:rPr>
              <a:t>O</a:t>
            </a:r>
            <a:r>
              <a:rPr sz="1800" spc="-30" dirty="0">
                <a:solidFill>
                  <a:srgbClr val="15407E"/>
                </a:solidFill>
                <a:latin typeface="Arial"/>
                <a:cs typeface="Arial"/>
              </a:rPr>
              <a:t>N</a:t>
            </a:r>
            <a:r>
              <a:rPr sz="1800" spc="20" dirty="0">
                <a:solidFill>
                  <a:srgbClr val="15407E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15407E"/>
                </a:solidFill>
                <a:latin typeface="Arial"/>
                <a:cs typeface="Arial"/>
              </a:rPr>
              <a:t>E</a:t>
            </a:r>
            <a:r>
              <a:rPr sz="1800" spc="-30" dirty="0">
                <a:solidFill>
                  <a:srgbClr val="15407E"/>
                </a:solidFill>
                <a:latin typeface="Arial"/>
                <a:cs typeface="Arial"/>
              </a:rPr>
              <a:t>N</a:t>
            </a:r>
            <a:r>
              <a:rPr sz="1800" spc="20" dirty="0">
                <a:solidFill>
                  <a:srgbClr val="15407E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15407E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35000" y="2441701"/>
            <a:ext cx="5825490" cy="15589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22250" indent="-2095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222250" algn="l"/>
                <a:tab pos="5679440" algn="l"/>
              </a:tabLst>
            </a:pPr>
            <a:r>
              <a:rPr sz="1200" b="1" spc="-35" dirty="0">
                <a:latin typeface="Arial"/>
                <a:cs typeface="Arial"/>
              </a:rPr>
              <a:t>I</a:t>
            </a:r>
            <a:r>
              <a:rPr sz="1200" b="1" spc="15" dirty="0">
                <a:latin typeface="Arial"/>
                <a:cs typeface="Arial"/>
              </a:rPr>
              <a:t>n</a:t>
            </a:r>
            <a:r>
              <a:rPr sz="1200" b="1" spc="-25" dirty="0">
                <a:latin typeface="Arial"/>
                <a:cs typeface="Arial"/>
              </a:rPr>
              <a:t>t</a:t>
            </a:r>
            <a:r>
              <a:rPr sz="1200" b="1" spc="-20" dirty="0">
                <a:latin typeface="Arial"/>
                <a:cs typeface="Arial"/>
              </a:rPr>
              <a:t>r</a:t>
            </a:r>
            <a:r>
              <a:rPr sz="1200" b="1" spc="15" dirty="0">
                <a:latin typeface="Arial"/>
                <a:cs typeface="Arial"/>
              </a:rPr>
              <a:t>odu</a:t>
            </a:r>
            <a:r>
              <a:rPr sz="1200" b="1" spc="5" dirty="0">
                <a:latin typeface="Arial"/>
                <a:cs typeface="Arial"/>
              </a:rPr>
              <a:t>c</a:t>
            </a:r>
            <a:r>
              <a:rPr sz="1200" b="1" spc="-25" dirty="0">
                <a:latin typeface="Arial"/>
                <a:cs typeface="Arial"/>
              </a:rPr>
              <a:t>t</a:t>
            </a:r>
            <a:r>
              <a:rPr sz="1200" b="1" spc="-35" dirty="0">
                <a:latin typeface="Arial"/>
                <a:cs typeface="Arial"/>
              </a:rPr>
              <a:t>i</a:t>
            </a:r>
            <a:r>
              <a:rPr sz="1200" b="1" spc="15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15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d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35" dirty="0">
                <a:latin typeface="Arial"/>
                <a:cs typeface="Arial"/>
              </a:rPr>
              <a:t>I</a:t>
            </a:r>
            <a:r>
              <a:rPr sz="1200" b="1" spc="15" dirty="0">
                <a:latin typeface="Arial"/>
                <a:cs typeface="Arial"/>
              </a:rPr>
              <a:t>n</a:t>
            </a:r>
            <a:r>
              <a:rPr sz="1200" b="1" spc="-35" dirty="0">
                <a:latin typeface="Arial"/>
                <a:cs typeface="Arial"/>
              </a:rPr>
              <a:t>i</a:t>
            </a:r>
            <a:r>
              <a:rPr sz="1200" b="1" spc="-25" dirty="0">
                <a:latin typeface="Arial"/>
                <a:cs typeface="Arial"/>
              </a:rPr>
              <a:t>t</a:t>
            </a:r>
            <a:r>
              <a:rPr sz="1200" b="1" spc="-35" dirty="0">
                <a:latin typeface="Arial"/>
                <a:cs typeface="Arial"/>
              </a:rPr>
              <a:t>i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l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C</a:t>
            </a:r>
            <a:r>
              <a:rPr sz="1200" b="1" spc="15" dirty="0">
                <a:latin typeface="Arial"/>
                <a:cs typeface="Arial"/>
              </a:rPr>
              <a:t>on</a:t>
            </a:r>
            <a:r>
              <a:rPr sz="1200" b="1" spc="-30" dirty="0">
                <a:latin typeface="Arial"/>
                <a:cs typeface="Arial"/>
              </a:rPr>
              <a:t>f</a:t>
            </a:r>
            <a:r>
              <a:rPr sz="1200" b="1" spc="-35" dirty="0">
                <a:latin typeface="Arial"/>
                <a:cs typeface="Arial"/>
              </a:rPr>
              <a:t>i</a:t>
            </a:r>
            <a:r>
              <a:rPr sz="1200" b="1" spc="15" dirty="0">
                <a:latin typeface="Arial"/>
                <a:cs typeface="Arial"/>
              </a:rPr>
              <a:t>gu</a:t>
            </a:r>
            <a:r>
              <a:rPr sz="1200" b="1" spc="-20" dirty="0">
                <a:latin typeface="Arial"/>
                <a:cs typeface="Arial"/>
              </a:rPr>
              <a:t>r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-30" dirty="0">
                <a:latin typeface="Arial"/>
                <a:cs typeface="Arial"/>
              </a:rPr>
              <a:t>t</a:t>
            </a:r>
            <a:r>
              <a:rPr sz="1200" b="1" spc="-35" dirty="0">
                <a:latin typeface="Arial"/>
                <a:cs typeface="Arial"/>
              </a:rPr>
              <a:t>i</a:t>
            </a:r>
            <a:r>
              <a:rPr sz="1200" b="1" spc="15" dirty="0">
                <a:latin typeface="Arial"/>
                <a:cs typeface="Arial"/>
              </a:rPr>
              <a:t>o</a:t>
            </a:r>
            <a:r>
              <a:rPr sz="1200" b="1" spc="40" dirty="0">
                <a:latin typeface="Arial"/>
                <a:cs typeface="Arial"/>
              </a:rPr>
              <a:t>n</a:t>
            </a:r>
            <a:r>
              <a:rPr sz="1200" u="dash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 marL="222250" indent="-209550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222250" algn="l"/>
                <a:tab pos="5631815" algn="l"/>
              </a:tabLst>
            </a:pPr>
            <a:r>
              <a:rPr sz="1200" b="1" spc="-10" dirty="0">
                <a:latin typeface="Arial"/>
                <a:cs typeface="Arial"/>
              </a:rPr>
              <a:t>Administration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and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Management</a:t>
            </a:r>
            <a:r>
              <a:rPr sz="1200" b="1" u="dash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b="1" dirty="0">
                <a:latin typeface="Arial"/>
                <a:cs typeface="Arial"/>
              </a:rPr>
              <a:t>35</a:t>
            </a:r>
            <a:endParaRPr sz="1200">
              <a:latin typeface="Arial"/>
              <a:cs typeface="Arial"/>
            </a:endParaRPr>
          </a:p>
          <a:p>
            <a:pPr marL="222250" indent="-209550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222250" algn="l"/>
                <a:tab pos="5631815" algn="l"/>
              </a:tabLst>
            </a:pPr>
            <a:r>
              <a:rPr sz="1200" b="1" dirty="0">
                <a:latin typeface="Arial"/>
                <a:cs typeface="Arial"/>
              </a:rPr>
              <a:t>Device</a:t>
            </a:r>
            <a:r>
              <a:rPr sz="1200" b="1" spc="-10" dirty="0">
                <a:latin typeface="Arial"/>
                <a:cs typeface="Arial"/>
              </a:rPr>
              <a:t> Registration</a:t>
            </a:r>
            <a:r>
              <a:rPr sz="1200" b="1" spc="5" dirty="0">
                <a:latin typeface="Arial"/>
                <a:cs typeface="Arial"/>
              </a:rPr>
              <a:t> and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Communication</a:t>
            </a:r>
            <a:r>
              <a:rPr sz="1200" b="1" u="dash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b="1" dirty="0">
                <a:latin typeface="Arial"/>
                <a:cs typeface="Arial"/>
              </a:rPr>
              <a:t>75</a:t>
            </a:r>
            <a:endParaRPr sz="1200">
              <a:latin typeface="Arial"/>
              <a:cs typeface="Arial"/>
            </a:endParaRPr>
          </a:p>
          <a:p>
            <a:pPr marL="222250" indent="-209550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222250" algn="l"/>
                <a:tab pos="5546090" algn="l"/>
              </a:tabLst>
            </a:pPr>
            <a:r>
              <a:rPr sz="1200" b="1" spc="5" dirty="0">
                <a:latin typeface="Arial"/>
                <a:cs typeface="Arial"/>
              </a:rPr>
              <a:t>Logging</a:t>
            </a:r>
            <a:r>
              <a:rPr sz="1200" b="1" u="dash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b="1" dirty="0">
                <a:latin typeface="Arial"/>
                <a:cs typeface="Arial"/>
              </a:rPr>
              <a:t>116</a:t>
            </a:r>
            <a:endParaRPr sz="1200">
              <a:latin typeface="Arial"/>
              <a:cs typeface="Arial"/>
            </a:endParaRPr>
          </a:p>
          <a:p>
            <a:pPr marL="222250" indent="-209550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222250" algn="l"/>
                <a:tab pos="5546090" algn="l"/>
              </a:tabLst>
            </a:pPr>
            <a:r>
              <a:rPr sz="1200" b="1" dirty="0">
                <a:latin typeface="Arial"/>
                <a:cs typeface="Arial"/>
              </a:rPr>
              <a:t>Reports</a:t>
            </a:r>
            <a:r>
              <a:rPr sz="1200" b="1" u="dash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b="1" dirty="0">
                <a:latin typeface="Arial"/>
                <a:cs typeface="Arial"/>
              </a:rPr>
              <a:t>168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19800"/>
              </a:lnSpc>
              <a:tabLst>
                <a:tab pos="5546090" algn="l"/>
              </a:tabLst>
            </a:pPr>
            <a:r>
              <a:rPr sz="1200" b="1" spc="20" dirty="0">
                <a:latin typeface="Arial"/>
                <a:cs typeface="Arial"/>
              </a:rPr>
              <a:t>S</a:t>
            </a:r>
            <a:r>
              <a:rPr sz="1200" b="1" spc="15" dirty="0">
                <a:latin typeface="Arial"/>
                <a:cs typeface="Arial"/>
              </a:rPr>
              <a:t>upp</a:t>
            </a:r>
            <a:r>
              <a:rPr sz="1200" b="1" spc="-35" dirty="0">
                <a:latin typeface="Arial"/>
                <a:cs typeface="Arial"/>
              </a:rPr>
              <a:t>l</a:t>
            </a:r>
            <a:r>
              <a:rPr sz="1200" b="1" spc="5" dirty="0">
                <a:latin typeface="Arial"/>
                <a:cs typeface="Arial"/>
              </a:rPr>
              <a:t>e</a:t>
            </a:r>
            <a:r>
              <a:rPr sz="1200" b="1" spc="-20" dirty="0">
                <a:latin typeface="Arial"/>
                <a:cs typeface="Arial"/>
              </a:rPr>
              <a:t>m</a:t>
            </a:r>
            <a:r>
              <a:rPr sz="1200" b="1" spc="5" dirty="0">
                <a:latin typeface="Arial"/>
                <a:cs typeface="Arial"/>
              </a:rPr>
              <a:t>e</a:t>
            </a:r>
            <a:r>
              <a:rPr sz="1200" b="1" spc="15" dirty="0">
                <a:latin typeface="Arial"/>
                <a:cs typeface="Arial"/>
              </a:rPr>
              <a:t>n</a:t>
            </a:r>
            <a:r>
              <a:rPr sz="1200" b="1" spc="-30" dirty="0">
                <a:latin typeface="Arial"/>
                <a:cs typeface="Arial"/>
              </a:rPr>
              <a:t>t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-20" dirty="0">
                <a:latin typeface="Arial"/>
                <a:cs typeface="Arial"/>
              </a:rPr>
              <a:t>r</a:t>
            </a:r>
            <a:r>
              <a:rPr sz="1200" b="1" dirty="0">
                <a:latin typeface="Arial"/>
                <a:cs typeface="Arial"/>
              </a:rPr>
              <a:t>y</a:t>
            </a:r>
            <a:r>
              <a:rPr sz="1200" b="1" spc="-30" dirty="0">
                <a:latin typeface="Arial"/>
                <a:cs typeface="Arial"/>
              </a:rPr>
              <a:t> M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-30" dirty="0">
                <a:latin typeface="Arial"/>
                <a:cs typeface="Arial"/>
              </a:rPr>
              <a:t>t</a:t>
            </a:r>
            <a:r>
              <a:rPr sz="1200" b="1" spc="5" dirty="0">
                <a:latin typeface="Arial"/>
                <a:cs typeface="Arial"/>
              </a:rPr>
              <a:t>e</a:t>
            </a:r>
            <a:r>
              <a:rPr sz="1200" b="1" spc="-20" dirty="0">
                <a:latin typeface="Arial"/>
                <a:cs typeface="Arial"/>
              </a:rPr>
              <a:t>r</a:t>
            </a:r>
            <a:r>
              <a:rPr sz="1200" b="1" spc="-35" dirty="0">
                <a:latin typeface="Arial"/>
                <a:cs typeface="Arial"/>
              </a:rPr>
              <a:t>i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-25" dirty="0">
                <a:latin typeface="Arial"/>
                <a:cs typeface="Arial"/>
              </a:rPr>
              <a:t>l</a:t>
            </a:r>
            <a:r>
              <a:rPr sz="1200" u="dash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00" b="1" spc="5" dirty="0">
                <a:latin typeface="Arial"/>
                <a:cs typeface="Arial"/>
              </a:rPr>
              <a:t>22</a:t>
            </a:r>
            <a:r>
              <a:rPr sz="1200" b="1" dirty="0">
                <a:latin typeface="Arial"/>
                <a:cs typeface="Arial"/>
              </a:rPr>
              <a:t>5  </a:t>
            </a:r>
            <a:r>
              <a:rPr sz="1200" b="1" spc="20" dirty="0">
                <a:latin typeface="Arial"/>
                <a:cs typeface="Arial"/>
              </a:rPr>
              <a:t>S</a:t>
            </a:r>
            <a:r>
              <a:rPr sz="1200" b="1" spc="-35" dirty="0">
                <a:latin typeface="Arial"/>
                <a:cs typeface="Arial"/>
              </a:rPr>
              <a:t>Q</a:t>
            </a:r>
            <a:r>
              <a:rPr sz="1200" b="1" dirty="0">
                <a:latin typeface="Arial"/>
                <a:cs typeface="Arial"/>
              </a:rPr>
              <a:t>L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15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d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D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-30" dirty="0">
                <a:latin typeface="Arial"/>
                <a:cs typeface="Arial"/>
              </a:rPr>
              <a:t>t</a:t>
            </a:r>
            <a:r>
              <a:rPr sz="1200" b="1" spc="5" dirty="0">
                <a:latin typeface="Arial"/>
                <a:cs typeface="Arial"/>
              </a:rPr>
              <a:t>ase</a:t>
            </a:r>
            <a:r>
              <a:rPr sz="1200" b="1" spc="-25" dirty="0">
                <a:latin typeface="Arial"/>
                <a:cs typeface="Arial"/>
              </a:rPr>
              <a:t>t</a:t>
            </a:r>
            <a:r>
              <a:rPr sz="1200" b="1" spc="10" dirty="0">
                <a:latin typeface="Arial"/>
                <a:cs typeface="Arial"/>
              </a:rPr>
              <a:t>s</a:t>
            </a:r>
            <a:r>
              <a:rPr sz="1200" u="dash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00" b="1" spc="5" dirty="0">
                <a:latin typeface="Arial"/>
                <a:cs typeface="Arial"/>
              </a:rPr>
              <a:t>22</a:t>
            </a:r>
            <a:r>
              <a:rPr sz="1200" b="1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583438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spc="-5" dirty="0">
                <a:latin typeface="Arial"/>
                <a:cs typeface="Arial"/>
              </a:rPr>
              <a:t> 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FortiAnalyzer’s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cloud-out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connectors,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configure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send 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cloud </a:t>
            </a:r>
            <a:r>
              <a:rPr sz="1050" spc="-5" dirty="0">
                <a:latin typeface="Arial"/>
                <a:cs typeface="Arial"/>
              </a:rPr>
              <a:t>platforms.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50635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2575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Cloud-Out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(rolled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logs)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public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cloud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accounts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Amazon</a:t>
            </a:r>
            <a:r>
              <a:rPr sz="1050" spc="-5" dirty="0">
                <a:latin typeface="Arial"/>
                <a:cs typeface="Arial"/>
              </a:rPr>
              <a:t> (S3),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Microsoft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Azure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Google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Cloud.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255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Support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components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FortiAnalyzer: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ts val="1255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Create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-10" dirty="0">
                <a:latin typeface="Arial"/>
                <a:cs typeface="Arial"/>
              </a:rPr>
              <a:t> Fabric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Amazon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S3, </a:t>
            </a:r>
            <a:r>
              <a:rPr sz="1050" spc="-5" dirty="0">
                <a:latin typeface="Arial"/>
                <a:cs typeface="Arial"/>
              </a:rPr>
              <a:t>Microsoft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Azure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Google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Cloud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Configure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cloud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storage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Connectors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send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notifications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ITSM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platforms</a:t>
            </a:r>
            <a:r>
              <a:rPr sz="1050" spc="-10" dirty="0">
                <a:latin typeface="Arial"/>
                <a:cs typeface="Arial"/>
              </a:rPr>
              <a:t> upon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incident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subsequent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approach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efficient</a:t>
            </a:r>
            <a:r>
              <a:rPr sz="1050" spc="-10" dirty="0">
                <a:latin typeface="Arial"/>
                <a:cs typeface="Arial"/>
              </a:rPr>
              <a:t> than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third-party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platforms </a:t>
            </a:r>
            <a:r>
              <a:rPr sz="1050" spc="-10" dirty="0">
                <a:latin typeface="Arial"/>
                <a:cs typeface="Arial"/>
              </a:rPr>
              <a:t>polling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API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pre-defined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intervals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could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result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FortiAnalyzer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degradation.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49506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15075" cy="2580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 to </a:t>
            </a:r>
            <a:r>
              <a:rPr sz="1050" spc="-10" dirty="0">
                <a:latin typeface="Arial"/>
                <a:cs typeface="Arial"/>
              </a:rPr>
              <a:t>send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cloud</a:t>
            </a:r>
            <a:r>
              <a:rPr sz="1050" spc="-5" dirty="0">
                <a:latin typeface="Arial"/>
                <a:cs typeface="Arial"/>
              </a:rPr>
              <a:t> platforms,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buy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separate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license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b="1" spc="-10" dirty="0">
                <a:latin typeface="Arial"/>
                <a:cs typeface="Arial"/>
              </a:rPr>
              <a:t>Storage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Connector </a:t>
            </a:r>
            <a:r>
              <a:rPr sz="1050" b="1" spc="-28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Service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license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includes:</a:t>
            </a:r>
            <a:endParaRPr sz="1050">
              <a:latin typeface="Arial"/>
              <a:cs typeface="Arial"/>
            </a:endParaRPr>
          </a:p>
          <a:p>
            <a:pPr marL="12700" marR="1981835">
              <a:lnSpc>
                <a:spcPts val="1250"/>
              </a:lnSpc>
              <a:spcBef>
                <a:spcPts val="55"/>
              </a:spcBef>
            </a:pPr>
            <a:r>
              <a:rPr sz="1050" spc="-10" dirty="0">
                <a:latin typeface="Arial"/>
                <a:cs typeface="Arial"/>
              </a:rPr>
              <a:t>Storage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Limitation: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Amount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uploaded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cloud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platform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Expiry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date: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Date up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storage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sent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Arial"/>
              <a:cs typeface="Arial"/>
            </a:endParaRPr>
          </a:p>
          <a:p>
            <a:pPr marL="12700" marR="2540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uploaded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storage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limitation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license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expiration,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license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renewal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needed 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continue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33274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Once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license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uploaded,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Upload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logs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to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cloud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storage</a:t>
            </a:r>
            <a:r>
              <a:rPr sz="1050" spc="-10" dirty="0">
                <a:latin typeface="Arial"/>
                <a:cs typeface="Arial"/>
              </a:rPr>
              <a:t>feature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b="1" spc="-10" dirty="0">
                <a:latin typeface="Arial"/>
                <a:cs typeface="Arial"/>
              </a:rPr>
              <a:t>System </a:t>
            </a:r>
            <a:r>
              <a:rPr sz="1050" b="1" spc="-28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spc="-10" dirty="0">
                <a:latin typeface="Arial"/>
                <a:cs typeface="Arial"/>
              </a:rPr>
              <a:t>&gt;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Log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cloud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storage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platforms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Arial"/>
              <a:cs typeface="Arial"/>
            </a:endParaRPr>
          </a:p>
          <a:p>
            <a:pPr marL="12700" marR="53340">
              <a:lnSpc>
                <a:spcPct val="105700"/>
              </a:lnSpc>
            </a:pP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fmupdate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dbcontract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fds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used </a:t>
            </a:r>
            <a:r>
              <a:rPr sz="1050" spc="-5" dirty="0">
                <a:latin typeface="Arial"/>
                <a:cs typeface="Arial"/>
              </a:rPr>
              <a:t>to find</a:t>
            </a:r>
            <a:r>
              <a:rPr sz="1050" spc="-10" dirty="0">
                <a:latin typeface="Arial"/>
                <a:cs typeface="Arial"/>
              </a:rPr>
              <a:t> 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 the</a:t>
            </a:r>
            <a:r>
              <a:rPr sz="1050" spc="-5" dirty="0">
                <a:latin typeface="Arial"/>
                <a:cs typeface="Arial"/>
              </a:rPr>
              <a:t> license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validity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expiry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190"/>
              </a:lnSpc>
            </a:pP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test</a:t>
            </a:r>
            <a:r>
              <a:rPr sz="1050" spc="1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application</a:t>
            </a:r>
            <a:r>
              <a:rPr sz="1050" spc="5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uploadd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63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gives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total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endParaRPr sz="1050">
              <a:latin typeface="Arial"/>
              <a:cs typeface="Arial"/>
            </a:endParaRPr>
          </a:p>
          <a:p>
            <a:pPr marL="12700" marR="327660">
              <a:lnSpc>
                <a:spcPts val="1250"/>
              </a:lnSpc>
              <a:spcBef>
                <a:spcPts val="125"/>
              </a:spcBef>
            </a:pPr>
            <a:r>
              <a:rPr sz="1050" spc="-10" dirty="0">
                <a:latin typeface="Arial"/>
                <a:cs typeface="Arial"/>
              </a:rPr>
              <a:t>upload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GigaBytes,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total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files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uploaded,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days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remaining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until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license </a:t>
            </a:r>
            <a:r>
              <a:rPr sz="1050" spc="-10" dirty="0">
                <a:latin typeface="Arial"/>
                <a:cs typeface="Arial"/>
              </a:rPr>
              <a:t>expiry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number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uploaded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requests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dropped.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276975" cy="194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6.2,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FortiView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NOC-SOC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modules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been </a:t>
            </a:r>
            <a:r>
              <a:rPr sz="1050" spc="-5" dirty="0">
                <a:latin typeface="Arial"/>
                <a:cs typeface="Arial"/>
              </a:rPr>
              <a:t>merged</a:t>
            </a:r>
            <a:r>
              <a:rPr sz="1050" spc="-10" dirty="0">
                <a:latin typeface="Arial"/>
                <a:cs typeface="Arial"/>
              </a:rPr>
              <a:t> into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SOC </a:t>
            </a:r>
            <a:r>
              <a:rPr sz="1050" spc="-15" dirty="0">
                <a:latin typeface="Arial"/>
                <a:cs typeface="Arial"/>
              </a:rPr>
              <a:t>view.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CPU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</a:t>
            </a:r>
            <a:r>
              <a:rPr sz="1050" spc="-10" dirty="0">
                <a:latin typeface="Arial"/>
                <a:cs typeface="Arial"/>
              </a:rPr>
              <a:t> usage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capacity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environments,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5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 been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SOC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view,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stops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background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processing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12700" marR="14859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On FortiAnalyzer,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SOC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module </a:t>
            </a:r>
            <a:r>
              <a:rPr sz="1050" spc="-10" dirty="0">
                <a:latin typeface="Arial"/>
                <a:cs typeface="Arial"/>
              </a:rPr>
              <a:t>can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disabled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with: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-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disable-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module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fortiview-noc.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Once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disabled,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SOC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module,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FortiView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58419" algn="just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On FortiGate,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 FAZ SOC </a:t>
            </a:r>
            <a:r>
              <a:rPr sz="1050" spc="-5" dirty="0">
                <a:latin typeface="Arial"/>
                <a:cs typeface="Arial"/>
              </a:rPr>
              <a:t>module </a:t>
            </a:r>
            <a:r>
              <a:rPr sz="1050" spc="-10" dirty="0">
                <a:latin typeface="Arial"/>
                <a:cs typeface="Arial"/>
              </a:rPr>
              <a:t>is disabled, </a:t>
            </a:r>
            <a:r>
              <a:rPr sz="1050" spc="-15" dirty="0">
                <a:latin typeface="Arial"/>
                <a:cs typeface="Arial"/>
              </a:rPr>
              <a:t>when </a:t>
            </a:r>
            <a:r>
              <a:rPr sz="1050" spc="-10" dirty="0">
                <a:latin typeface="Arial"/>
                <a:cs typeface="Arial"/>
              </a:rPr>
              <a:t>FortiGate attempts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retrieve FortiView data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 FortiAnalyzer </a:t>
            </a:r>
            <a:r>
              <a:rPr sz="1050" spc="-15" dirty="0">
                <a:latin typeface="Arial"/>
                <a:cs typeface="Arial"/>
              </a:rPr>
              <a:t>will </a:t>
            </a:r>
            <a:r>
              <a:rPr sz="1050" spc="-10" dirty="0">
                <a:latin typeface="Arial"/>
                <a:cs typeface="Arial"/>
              </a:rPr>
              <a:t>return the </a:t>
            </a:r>
            <a:r>
              <a:rPr sz="1050" spc="-5" dirty="0">
                <a:latin typeface="Arial"/>
                <a:cs typeface="Arial"/>
              </a:rPr>
              <a:t>message: </a:t>
            </a:r>
            <a:r>
              <a:rPr sz="1050" spc="-10" dirty="0">
                <a:latin typeface="Arial"/>
                <a:cs typeface="Arial"/>
              </a:rPr>
              <a:t>Server Error: FortiView\/NOC function is disabled on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message: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Failed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retrieve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FortiView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36937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3055" cy="3754120"/>
            <a:chOff x="670572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6832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6832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6832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6832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19823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management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functions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better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defend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FortiAnalyzer—and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sensitive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stores—against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external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internal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threats.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356806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topics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4906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spc="-5" dirty="0">
                <a:latin typeface="Arial"/>
                <a:cs typeface="Arial"/>
              </a:rPr>
              <a:t> competence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 </a:t>
            </a:r>
            <a:r>
              <a:rPr sz="1050" spc="-10" dirty="0">
                <a:latin typeface="Arial"/>
                <a:cs typeface="Arial"/>
              </a:rPr>
              <a:t>controls,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better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safeguard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sensitive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collects.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591733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381750" cy="2101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032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Depending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deployment,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divide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tasks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among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employees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additional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accounts.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additional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give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causes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linear-to-exponential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growth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risk.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44132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protect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control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restrict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methods: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profiles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Trusted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hosts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domains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(ADOMs)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giving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 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people,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employing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methods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control,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better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protect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652768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38265" cy="1781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give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 </a:t>
            </a:r>
            <a:r>
              <a:rPr sz="1050" spc="-10" dirty="0">
                <a:latin typeface="Arial"/>
                <a:cs typeface="Arial"/>
              </a:rPr>
              <a:t>privileges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fulfill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role.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comes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preinstalled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profiles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profiles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privileges,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each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account.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profiles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59690" indent="-47625">
              <a:lnSpc>
                <a:spcPct val="100000"/>
              </a:lnSpc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050" b="1" spc="-10" dirty="0">
                <a:latin typeface="Arial"/>
                <a:cs typeface="Arial"/>
              </a:rPr>
              <a:t>Super_User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like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privileges</a:t>
            </a:r>
            <a:endParaRPr sz="1050">
              <a:latin typeface="Arial"/>
              <a:cs typeface="Arial"/>
            </a:endParaRPr>
          </a:p>
          <a:p>
            <a:pPr marL="59690" indent="-47625">
              <a:lnSpc>
                <a:spcPct val="100000"/>
              </a:lnSpc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050" b="1" spc="-10" dirty="0">
                <a:latin typeface="Arial"/>
                <a:cs typeface="Arial"/>
              </a:rPr>
              <a:t>Standard_User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write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privileges,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privileges</a:t>
            </a:r>
            <a:endParaRPr sz="1050">
              <a:latin typeface="Arial"/>
              <a:cs typeface="Arial"/>
            </a:endParaRPr>
          </a:p>
          <a:p>
            <a:pPr marL="59690" indent="-47625">
              <a:lnSpc>
                <a:spcPct val="100000"/>
              </a:lnSpc>
              <a:buSzPct val="90476"/>
              <a:buFont typeface="Arial"/>
              <a:buChar char="•"/>
              <a:tabLst>
                <a:tab pos="60325" algn="l"/>
              </a:tabLst>
            </a:pPr>
            <a:r>
              <a:rPr sz="1050" b="1" spc="-10" dirty="0">
                <a:latin typeface="Arial"/>
                <a:cs typeface="Arial"/>
              </a:rPr>
              <a:t>Restricted_User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privileges,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privileges.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313690">
              <a:lnSpc>
                <a:spcPct val="100000"/>
              </a:lnSpc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assign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profiles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accounts,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modify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privileges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associated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spc="-10" dirty="0">
                <a:latin typeface="Arial"/>
                <a:cs typeface="Arial"/>
              </a:rPr>
              <a:t> default</a:t>
            </a:r>
            <a:r>
              <a:rPr sz="1050" spc="-5" dirty="0">
                <a:latin typeface="Arial"/>
                <a:cs typeface="Arial"/>
              </a:rPr>
              <a:t> profile.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Alternatively,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own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profiles.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63030" cy="823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key </a:t>
            </a:r>
            <a:r>
              <a:rPr sz="1050" spc="-10" dirty="0">
                <a:latin typeface="Arial"/>
                <a:cs typeface="Arial"/>
              </a:rPr>
              <a:t>features 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concepts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initially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77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integrates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analytics,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quickly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identify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react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network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 </a:t>
            </a:r>
            <a:r>
              <a:rPr sz="1050" spc="-10" dirty="0">
                <a:latin typeface="Arial"/>
                <a:cs typeface="Arial"/>
              </a:rPr>
              <a:t>threats.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652768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313805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addition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controlling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profiles,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further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control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trusted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hosts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each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restricts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 </a:t>
            </a:r>
            <a:r>
              <a:rPr sz="1050" spc="-5" dirty="0">
                <a:latin typeface="Arial"/>
                <a:cs typeface="Arial"/>
              </a:rPr>
              <a:t> specific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IPs 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subnets.</a:t>
            </a:r>
            <a:r>
              <a:rPr sz="1050" spc="-20" dirty="0">
                <a:latin typeface="Arial"/>
                <a:cs typeface="Arial"/>
              </a:rPr>
              <a:t> 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5" dirty="0">
                <a:latin typeface="Arial"/>
                <a:cs typeface="Arial"/>
              </a:rPr>
              <a:t>even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restrict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address,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trusted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host IP.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trusted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hosts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accessed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SSH.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24993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51600" cy="114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control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makes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 </a:t>
            </a:r>
            <a:r>
              <a:rPr sz="1050" spc="-5" dirty="0">
                <a:latin typeface="Arial"/>
                <a:cs typeface="Arial"/>
              </a:rPr>
              <a:t> management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effective,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monitor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manage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assigned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makes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network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restricted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security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risk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increases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expose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8572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who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Super_User</a:t>
            </a:r>
            <a:r>
              <a:rPr sz="1050" spc="-10" dirty="0">
                <a:latin typeface="Arial"/>
                <a:cs typeface="Arial"/>
              </a:rPr>
              <a:t>profile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profile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only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those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assigned—this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 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652768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38175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Instead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creating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validated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configure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external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validate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RADIUS,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LDAP,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TACACS+,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PKI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authenticate </a:t>
            </a:r>
            <a:r>
              <a:rPr sz="1050" spc="-5" dirty="0">
                <a:latin typeface="Arial"/>
                <a:cs typeface="Arial"/>
              </a:rPr>
              <a:t>administrators.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542905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64300" cy="3380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Wildcard </a:t>
            </a:r>
            <a:r>
              <a:rPr sz="1050" spc="-10" dirty="0">
                <a:latin typeface="Arial"/>
                <a:cs typeface="Arial"/>
              </a:rPr>
              <a:t>account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credentials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a remote </a:t>
            </a:r>
            <a:r>
              <a:rPr sz="1050" spc="-10" dirty="0">
                <a:latin typeface="Arial"/>
                <a:cs typeface="Arial"/>
              </a:rPr>
              <a:t>authentication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RADIUS,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TACACS+,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LDAP.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credentials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remote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simplifies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administration.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employee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leaves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company,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account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FortiAnalyzer––they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Wildcard,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used 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connect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starting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v6.0,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wildcard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accounts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permitted.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remote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listed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b="1" spc="-10" dirty="0">
                <a:latin typeface="Arial"/>
                <a:cs typeface="Arial"/>
              </a:rPr>
              <a:t>Group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the</a:t>
            </a:r>
            <a:r>
              <a:rPr sz="1050" b="1" spc="-15" dirty="0">
                <a:latin typeface="Arial"/>
                <a:cs typeface="Arial"/>
              </a:rPr>
              <a:t>Admin</a:t>
            </a:r>
            <a:r>
              <a:rPr sz="1050" b="1" spc="6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Type</a:t>
            </a:r>
            <a:r>
              <a:rPr sz="1050" spc="-15" dirty="0">
                <a:latin typeface="Arial"/>
                <a:cs typeface="Arial"/>
              </a:rPr>
              <a:t>drop-down</a:t>
            </a:r>
            <a:endParaRPr sz="1050">
              <a:latin typeface="Arial"/>
              <a:cs typeface="Arial"/>
            </a:endParaRPr>
          </a:p>
          <a:p>
            <a:pPr marL="12700" marR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list,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extend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access.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Usually,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wildcard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If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different</a:t>
            </a:r>
            <a:r>
              <a:rPr sz="1050" spc="-15" dirty="0">
                <a:latin typeface="Arial"/>
                <a:cs typeface="Arial"/>
              </a:rPr>
              <a:t> types,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wildcard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LDAP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RADIUS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credentials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these</a:t>
            </a:r>
            <a:r>
              <a:rPr sz="1050" spc="-5" dirty="0">
                <a:latin typeface="Arial"/>
                <a:cs typeface="Arial"/>
              </a:rPr>
              <a:t> servers,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could </a:t>
            </a:r>
            <a:r>
              <a:rPr sz="1050" spc="-10" dirty="0">
                <a:latin typeface="Arial"/>
                <a:cs typeface="Arial"/>
              </a:rPr>
              <a:t>authenticate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either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LDAP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RADIUS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credentials.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25730">
              <a:lnSpc>
                <a:spcPct val="100000"/>
              </a:lnSpc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the</a:t>
            </a:r>
            <a:r>
              <a:rPr sz="1050" spc="-5" dirty="0">
                <a:latin typeface="Arial"/>
                <a:cs typeface="Arial"/>
              </a:rPr>
              <a:t> 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LDAP</a:t>
            </a:r>
            <a:r>
              <a:rPr sz="1050" spc="-5" dirty="0">
                <a:latin typeface="Arial"/>
                <a:cs typeface="Arial"/>
              </a:rPr>
              <a:t> servers)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act</a:t>
            </a:r>
            <a:r>
              <a:rPr sz="1050" spc="-10" dirty="0">
                <a:latin typeface="Arial"/>
                <a:cs typeface="Arial"/>
              </a:rPr>
              <a:t> 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backup—if </a:t>
            </a:r>
            <a:r>
              <a:rPr sz="1050" spc="-10" dirty="0">
                <a:latin typeface="Arial"/>
                <a:cs typeface="Arial"/>
              </a:rPr>
              <a:t>one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still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another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remote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 </a:t>
            </a:r>
            <a:r>
              <a:rPr sz="1050" spc="-5" dirty="0">
                <a:latin typeface="Arial"/>
                <a:cs typeface="Arial"/>
              </a:rPr>
              <a:t> servers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LDAP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RADIUS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On </a:t>
            </a:r>
            <a:r>
              <a:rPr sz="1050" spc="-10" dirty="0">
                <a:latin typeface="Arial"/>
                <a:cs typeface="Arial"/>
              </a:rPr>
              <a:t>the CLI,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15" dirty="0">
                <a:latin typeface="Arial"/>
                <a:cs typeface="Arial"/>
              </a:rPr>
              <a:t>named</a:t>
            </a:r>
            <a:r>
              <a:rPr sz="1050" b="1" spc="-15" dirty="0">
                <a:latin typeface="Arial"/>
                <a:cs typeface="Arial"/>
              </a:rPr>
              <a:t>AuthServers</a:t>
            </a:r>
            <a:r>
              <a:rPr sz="1050" spc="-15" dirty="0">
                <a:latin typeface="Arial"/>
                <a:cs typeface="Arial"/>
              </a:rPr>
              <a:t>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Then,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445250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45885" cy="194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add additional </a:t>
            </a:r>
            <a:r>
              <a:rPr sz="1050" spc="-5" dirty="0">
                <a:latin typeface="Arial"/>
                <a:cs typeface="Arial"/>
              </a:rPr>
              <a:t>security to </a:t>
            </a:r>
            <a:r>
              <a:rPr sz="1050" spc="-10" dirty="0">
                <a:latin typeface="Arial"/>
                <a:cs typeface="Arial"/>
              </a:rPr>
              <a:t>external administrators,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 configure </a:t>
            </a:r>
            <a:r>
              <a:rPr sz="1050" spc="-10" dirty="0">
                <a:latin typeface="Arial"/>
                <a:cs typeface="Arial"/>
              </a:rPr>
              <a:t>two-factor authentication.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do this,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recommended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FortiAuthenticator and FortiToken.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0" dirty="0">
                <a:latin typeface="Arial"/>
                <a:cs typeface="Arial"/>
              </a:rPr>
              <a:t>is possible </a:t>
            </a:r>
            <a:r>
              <a:rPr sz="1050" spc="-5" dirty="0">
                <a:latin typeface="Arial"/>
                <a:cs typeface="Arial"/>
              </a:rPr>
              <a:t>to use </a:t>
            </a:r>
            <a:r>
              <a:rPr sz="1050" spc="-10" dirty="0">
                <a:latin typeface="Arial"/>
                <a:cs typeface="Arial"/>
              </a:rPr>
              <a:t>third-party RADIUS and RSA </a:t>
            </a:r>
            <a:r>
              <a:rPr sz="1050" spc="-5" dirty="0">
                <a:latin typeface="Arial"/>
                <a:cs typeface="Arial"/>
              </a:rPr>
              <a:t> tokens.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3495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side,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RADIUS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points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FortiAuthenticator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 </a:t>
            </a:r>
            <a:r>
              <a:rPr sz="1050" spc="-5" dirty="0">
                <a:latin typeface="Arial"/>
                <a:cs typeface="Arial"/>
              </a:rPr>
              <a:t> create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account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points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RADIUS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wildcard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account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permitted.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2857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addition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using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token,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a</a:t>
            </a:r>
            <a:r>
              <a:rPr sz="1050" spc="-10" dirty="0">
                <a:latin typeface="Arial"/>
                <a:cs typeface="Arial"/>
              </a:rPr>
              <a:t> password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plus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digital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certificate.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PKI as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means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authenticate,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choice</a:t>
            </a:r>
            <a:r>
              <a:rPr sz="1050" spc="-10" dirty="0">
                <a:latin typeface="Arial"/>
                <a:cs typeface="Arial"/>
              </a:rPr>
              <a:t> 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two-factor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certificate-only.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5367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information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external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two-factor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i="1" spc="-10" dirty="0">
                <a:latin typeface="Arial"/>
                <a:cs typeface="Arial"/>
              </a:rPr>
              <a:t>FortiAnalyzer </a:t>
            </a:r>
            <a:r>
              <a:rPr sz="1050" i="1" spc="-27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Administration</a:t>
            </a:r>
            <a:r>
              <a:rPr sz="1050" i="1" spc="3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Guide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24993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1578"/>
            <a:ext cx="6256655" cy="553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1150" spc="-5" dirty="0">
                <a:latin typeface="Arial"/>
                <a:cs typeface="Arial"/>
              </a:rPr>
              <a:t>In</a:t>
            </a:r>
            <a:r>
              <a:rPr sz="1150" spc="-1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6.2,</a:t>
            </a:r>
            <a:r>
              <a:rPr sz="1150" spc="-1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SAML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can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be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enabled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across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all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Security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Fabric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devices,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enabling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smooth</a:t>
            </a:r>
            <a:r>
              <a:rPr sz="1150" spc="-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movement 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between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devices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-2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the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administrator.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FortiAnalyzer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can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play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the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role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of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the</a:t>
            </a:r>
            <a:r>
              <a:rPr sz="1150" i="1" spc="-5" dirty="0">
                <a:latin typeface="Arial"/>
                <a:cs typeface="Arial"/>
              </a:rPr>
              <a:t>identity</a:t>
            </a:r>
            <a:r>
              <a:rPr sz="1150" i="1" spc="20" dirty="0">
                <a:latin typeface="Arial"/>
                <a:cs typeface="Arial"/>
              </a:rPr>
              <a:t> </a:t>
            </a:r>
            <a:r>
              <a:rPr sz="1150" i="1" spc="-5" dirty="0">
                <a:latin typeface="Arial"/>
                <a:cs typeface="Arial"/>
              </a:rPr>
              <a:t>provider</a:t>
            </a:r>
            <a:r>
              <a:rPr sz="1150" spc="-5" dirty="0">
                <a:latin typeface="Arial"/>
                <a:cs typeface="Arial"/>
              </a:rPr>
              <a:t>(IdP) </a:t>
            </a:r>
            <a:r>
              <a:rPr sz="1150" spc="-30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or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the</a:t>
            </a:r>
            <a:r>
              <a:rPr sz="1150" i="1" spc="-5" dirty="0">
                <a:latin typeface="Arial"/>
                <a:cs typeface="Arial"/>
              </a:rPr>
              <a:t>service</a:t>
            </a:r>
            <a:r>
              <a:rPr sz="1150" i="1" spc="5" dirty="0">
                <a:latin typeface="Arial"/>
                <a:cs typeface="Arial"/>
              </a:rPr>
              <a:t> </a:t>
            </a:r>
            <a:r>
              <a:rPr sz="1150" i="1" spc="-5" dirty="0">
                <a:latin typeface="Arial"/>
                <a:cs typeface="Arial"/>
              </a:rPr>
              <a:t>provider</a:t>
            </a:r>
            <a:r>
              <a:rPr sz="1150" spc="-5" dirty="0">
                <a:latin typeface="Arial"/>
                <a:cs typeface="Arial"/>
              </a:rPr>
              <a:t>(SP)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when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an</a:t>
            </a:r>
            <a:r>
              <a:rPr sz="1150" spc="-10" dirty="0">
                <a:latin typeface="Arial"/>
                <a:cs typeface="Arial"/>
              </a:rPr>
              <a:t> external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identity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provider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is available.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3684904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spc="-5" dirty="0">
                <a:latin typeface="Arial"/>
                <a:cs typeface="Arial"/>
              </a:rPr>
              <a:t> job!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controls.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monitor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05345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competence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tasks,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ensure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within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assigned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mitigating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organization.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3055" cy="3754120"/>
            <a:chOff x="670572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298767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6832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6832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6832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6832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12711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who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currently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trusted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host,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Administrators</a:t>
            </a:r>
            <a:r>
              <a:rPr sz="1050" spc="-10" dirty="0">
                <a:latin typeface="Arial"/>
                <a:cs typeface="Arial"/>
              </a:rPr>
              <a:t>page.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Super_User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 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complete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administrator’s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356806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topics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298767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323965" cy="823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audits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activity,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source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500"/>
              </a:lnSpc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messages,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Event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Log 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page.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fine-tune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results,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filters.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specific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24993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20014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Task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Monitor</a:t>
            </a:r>
            <a:r>
              <a:rPr sz="1050" spc="-10" dirty="0">
                <a:latin typeface="Arial"/>
                <a:cs typeface="Arial"/>
              </a:rPr>
              <a:t>page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tasks,</a:t>
            </a:r>
            <a:r>
              <a:rPr sz="1050" spc="-10" dirty="0">
                <a:latin typeface="Arial"/>
                <a:cs typeface="Arial"/>
              </a:rPr>
              <a:t> 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progress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those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tasks.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646664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122670" cy="1143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monitor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b="1" spc="-10" dirty="0">
                <a:latin typeface="Arial"/>
                <a:cs typeface="Arial"/>
              </a:rPr>
              <a:t>FortiView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Failed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Authentication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Attempts</a:t>
            </a:r>
            <a:r>
              <a:rPr sz="1050" spc="-10" dirty="0">
                <a:latin typeface="Arial"/>
                <a:cs typeface="Arial"/>
              </a:rPr>
              <a:t>page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attempts,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source</a:t>
            </a:r>
            <a:r>
              <a:rPr sz="1050" spc="-10" dirty="0">
                <a:latin typeface="Arial"/>
                <a:cs typeface="Arial"/>
              </a:rPr>
              <a:t> IP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login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interface, 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failed</a:t>
            </a:r>
            <a:r>
              <a:rPr sz="1050" spc="-10" dirty="0">
                <a:latin typeface="Arial"/>
                <a:cs typeface="Arial"/>
              </a:rPr>
              <a:t> login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attempts.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Arial"/>
              <a:cs typeface="Arial"/>
            </a:endParaRPr>
          </a:p>
          <a:p>
            <a:pPr marL="12700" marR="99695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FortiView</a:t>
            </a:r>
            <a:r>
              <a:rPr sz="1050" spc="-10" dirty="0">
                <a:latin typeface="Arial"/>
                <a:cs typeface="Arial"/>
              </a:rPr>
              <a:t>&gt;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spc="-10" dirty="0">
                <a:latin typeface="Arial"/>
                <a:cs typeface="Arial"/>
              </a:rPr>
              <a:t>&gt;</a:t>
            </a:r>
            <a:r>
              <a:rPr sz="1050" b="1" spc="-10" dirty="0">
                <a:latin typeface="Arial"/>
                <a:cs typeface="Arial"/>
              </a:rPr>
              <a:t>Admin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Logins</a:t>
            </a:r>
            <a:r>
              <a:rPr sz="1050" spc="-10" dirty="0">
                <a:latin typeface="Arial"/>
                <a:cs typeface="Arial"/>
              </a:rPr>
              <a:t>page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slide)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duration,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591733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36360" cy="823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Finally,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activity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b="1" spc="-10" dirty="0">
                <a:latin typeface="Arial"/>
                <a:cs typeface="Arial"/>
              </a:rPr>
              <a:t>FortiView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Events</a:t>
            </a:r>
            <a:r>
              <a:rPr sz="1050" spc="-10" dirty="0">
                <a:latin typeface="Arial"/>
                <a:cs typeface="Arial"/>
              </a:rPr>
              <a:t>page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administrator-invoked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events.</a:t>
            </a:r>
            <a:r>
              <a:rPr sz="1050" spc="-5" dirty="0">
                <a:latin typeface="Arial"/>
                <a:cs typeface="Arial"/>
              </a:rPr>
              <a:t> 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Local-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cannot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reach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NTP server.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Synchronizing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time </a:t>
            </a:r>
            <a:r>
              <a:rPr sz="1050" spc="-10" dirty="0">
                <a:latin typeface="Arial"/>
                <a:cs typeface="Arial"/>
              </a:rPr>
              <a:t>on 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logging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purposes.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466979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 </a:t>
            </a:r>
            <a:r>
              <a:rPr sz="1050" spc="-5" dirty="0">
                <a:latin typeface="Arial"/>
                <a:cs typeface="Arial"/>
              </a:rPr>
              <a:t>job!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-5" dirty="0">
                <a:latin typeface="Arial"/>
                <a:cs typeface="Arial"/>
              </a:rPr>
              <a:t> to monitor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tasks.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Next,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domains, </a:t>
            </a:r>
            <a:r>
              <a:rPr sz="1050" spc="-15" dirty="0">
                <a:latin typeface="Arial"/>
                <a:cs typeface="Arial"/>
              </a:rPr>
              <a:t>known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386195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competence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domains,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monitor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manage,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 efficiently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 </a:t>
            </a:r>
            <a:r>
              <a:rPr sz="1050" spc="-10" dirty="0">
                <a:latin typeface="Arial"/>
                <a:cs typeface="Arial"/>
              </a:rPr>
              <a:t>allocation.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3055" cy="3754120"/>
            <a:chOff x="670572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298767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6832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6832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6832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6832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43345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3340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Super_User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configure </a:t>
            </a:r>
            <a:r>
              <a:rPr sz="1050" spc="-10" dirty="0">
                <a:latin typeface="Arial"/>
                <a:cs typeface="Arial"/>
              </a:rPr>
              <a:t>ADOMs.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required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non-FortiGate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Arial"/>
              <a:cs typeface="Arial"/>
            </a:endParaRPr>
          </a:p>
          <a:p>
            <a:pPr marL="12700" marR="153035">
              <a:lnSpc>
                <a:spcPct val="102899"/>
              </a:lnSpc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-10" dirty="0">
                <a:latin typeface="Courier New"/>
                <a:cs typeface="Courier New"/>
              </a:rPr>
              <a:t>config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 </a:t>
            </a:r>
            <a:r>
              <a:rPr sz="1050" spc="-61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global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mode,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reinitialize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 </a:t>
            </a:r>
            <a:r>
              <a:rPr sz="1050" spc="-5" dirty="0">
                <a:latin typeface="Arial"/>
                <a:cs typeface="Arial"/>
              </a:rPr>
              <a:t> settings.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maximum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number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enable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model.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configured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3055" cy="3754120"/>
            <a:chOff x="670572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549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6832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6832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6832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6832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364605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2288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-5" dirty="0">
                <a:latin typeface="Arial"/>
                <a:cs typeface="Arial"/>
              </a:rPr>
              <a:t> can </a:t>
            </a:r>
            <a:r>
              <a:rPr sz="1050" spc="-10" dirty="0">
                <a:latin typeface="Arial"/>
                <a:cs typeface="Arial"/>
              </a:rPr>
              <a:t>operate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either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normal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mode,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advanced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35941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In normal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mode,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i="1" spc="-15" dirty="0">
                <a:latin typeface="Arial"/>
                <a:cs typeface="Arial"/>
              </a:rPr>
              <a:t>canno</a:t>
            </a:r>
            <a:r>
              <a:rPr sz="1050" spc="-1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virtual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domains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(VDOMs)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advanced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assign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FortiView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b="1" spc="-10" dirty="0">
                <a:latin typeface="Arial"/>
                <a:cs typeface="Arial"/>
              </a:rPr>
              <a:t>Event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Management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b="1" spc="-10" dirty="0">
                <a:latin typeface="Arial"/>
                <a:cs typeface="Arial"/>
              </a:rPr>
              <a:t>Reports</a:t>
            </a:r>
            <a:r>
              <a:rPr sz="1050" spc="-10" dirty="0">
                <a:latin typeface="Arial"/>
                <a:cs typeface="Arial"/>
              </a:rPr>
              <a:t>functions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analyze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for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Advanced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results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complicated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scenarios.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549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31915" cy="194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6291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the</a:t>
            </a:r>
            <a:r>
              <a:rPr sz="1050" b="1" spc="-20" dirty="0">
                <a:latin typeface="Arial"/>
                <a:cs typeface="Arial"/>
              </a:rPr>
              <a:t>All</a:t>
            </a:r>
            <a:r>
              <a:rPr sz="1050" b="1" spc="45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ADOMs</a:t>
            </a:r>
            <a:r>
              <a:rPr sz="1050" spc="-15" dirty="0">
                <a:latin typeface="Arial"/>
                <a:cs typeface="Arial"/>
              </a:rPr>
              <a:t>page,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non-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fit</a:t>
            </a:r>
            <a:r>
              <a:rPr sz="1050" spc="-15" dirty="0">
                <a:latin typeface="Arial"/>
                <a:cs typeface="Arial"/>
              </a:rPr>
              <a:t> 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requirements,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create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own.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ADOM </a:t>
            </a:r>
            <a:r>
              <a:rPr sz="1050" spc="-15" dirty="0">
                <a:latin typeface="Arial"/>
                <a:cs typeface="Arial"/>
              </a:rPr>
              <a:t>type you </a:t>
            </a:r>
            <a:r>
              <a:rPr sz="1050" spc="-5" dirty="0">
                <a:latin typeface="Arial"/>
                <a:cs typeface="Arial"/>
              </a:rPr>
              <a:t>create </a:t>
            </a:r>
            <a:r>
              <a:rPr sz="1050" dirty="0">
                <a:latin typeface="Arial"/>
                <a:cs typeface="Arial"/>
              </a:rPr>
              <a:t>must </a:t>
            </a:r>
            <a:r>
              <a:rPr sz="1050" spc="-5" dirty="0">
                <a:latin typeface="Arial"/>
                <a:cs typeface="Arial"/>
              </a:rPr>
              <a:t>match </a:t>
            </a:r>
            <a:r>
              <a:rPr sz="1050" spc="-10" dirty="0">
                <a:latin typeface="Arial"/>
                <a:cs typeface="Arial"/>
              </a:rPr>
              <a:t>the device </a:t>
            </a:r>
            <a:r>
              <a:rPr sz="1050" spc="-15" dirty="0">
                <a:latin typeface="Arial"/>
                <a:cs typeface="Arial"/>
              </a:rPr>
              <a:t>type you </a:t>
            </a:r>
            <a:r>
              <a:rPr sz="1050" spc="-10" dirty="0">
                <a:latin typeface="Arial"/>
                <a:cs typeface="Arial"/>
              </a:rPr>
              <a:t>are adding. For example,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 want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create an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 </a:t>
            </a:r>
            <a:r>
              <a:rPr sz="1050" spc="-5" dirty="0">
                <a:latin typeface="Arial"/>
                <a:cs typeface="Arial"/>
              </a:rPr>
              <a:t>for a </a:t>
            </a:r>
            <a:r>
              <a:rPr sz="1050" spc="-10" dirty="0">
                <a:latin typeface="Arial"/>
                <a:cs typeface="Arial"/>
              </a:rPr>
              <a:t>FortiGate,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must select </a:t>
            </a:r>
            <a:r>
              <a:rPr sz="1050" spc="-10" dirty="0">
                <a:latin typeface="Arial"/>
                <a:cs typeface="Arial"/>
              </a:rPr>
              <a:t>FortiGate as the ADOM </a:t>
            </a:r>
            <a:r>
              <a:rPr sz="1050" spc="-15" dirty="0">
                <a:latin typeface="Arial"/>
                <a:cs typeface="Arial"/>
              </a:rPr>
              <a:t>type. </a:t>
            </a:r>
            <a:r>
              <a:rPr sz="1050" spc="5" dirty="0">
                <a:latin typeface="Arial"/>
                <a:cs typeface="Arial"/>
              </a:rPr>
              <a:t>With </a:t>
            </a:r>
            <a:r>
              <a:rPr sz="1050" spc="-10" dirty="0">
                <a:latin typeface="Arial"/>
                <a:cs typeface="Arial"/>
              </a:rPr>
              <a:t>FortiGate </a:t>
            </a:r>
            <a:r>
              <a:rPr sz="1050" spc="-15" dirty="0">
                <a:latin typeface="Arial"/>
                <a:cs typeface="Arial"/>
              </a:rPr>
              <a:t>ADOMs </a:t>
            </a:r>
            <a:r>
              <a:rPr sz="1050" spc="-10" dirty="0">
                <a:latin typeface="Arial"/>
                <a:cs typeface="Arial"/>
              </a:rPr>
              <a:t>specifically,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-10" dirty="0">
                <a:latin typeface="Arial"/>
                <a:cs typeface="Arial"/>
              </a:rPr>
              <a:t> select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firmware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 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29718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Once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quota.</a:t>
            </a:r>
            <a:r>
              <a:rPr sz="1050" spc="-5" dirty="0">
                <a:latin typeface="Arial"/>
                <a:cs typeface="Arial"/>
              </a:rPr>
              <a:t> 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assigned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it.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 the</a:t>
            </a:r>
            <a:r>
              <a:rPr sz="1050" b="1" spc="-10" dirty="0">
                <a:latin typeface="Arial"/>
                <a:cs typeface="Arial"/>
              </a:rPr>
              <a:t>Maximum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Allowed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50 GB.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6192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custom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assigned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until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ADOM.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5541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spc="-5" dirty="0">
                <a:latin typeface="Arial"/>
                <a:cs typeface="Arial"/>
              </a:rPr>
              <a:t> competence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FortiAnalyzer’s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key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concepts,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effectively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own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396422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1578"/>
            <a:ext cx="6264275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95"/>
              </a:spcBef>
            </a:pPr>
            <a:r>
              <a:rPr sz="1150" spc="-5" dirty="0">
                <a:latin typeface="Arial"/>
                <a:cs typeface="Arial"/>
              </a:rPr>
              <a:t>In </a:t>
            </a:r>
            <a:r>
              <a:rPr sz="1150" spc="-10" dirty="0">
                <a:latin typeface="Arial"/>
                <a:cs typeface="Arial"/>
              </a:rPr>
              <a:t>FortiAnalyzer </a:t>
            </a:r>
            <a:r>
              <a:rPr sz="1150" spc="-5" dirty="0">
                <a:latin typeface="Arial"/>
                <a:cs typeface="Arial"/>
              </a:rPr>
              <a:t>6.2, all Fortinet devices in </a:t>
            </a:r>
            <a:r>
              <a:rPr sz="1150" dirty="0">
                <a:latin typeface="Arial"/>
                <a:cs typeface="Arial"/>
              </a:rPr>
              <a:t>a </a:t>
            </a:r>
            <a:r>
              <a:rPr sz="1150" spc="-5" dirty="0">
                <a:latin typeface="Arial"/>
                <a:cs typeface="Arial"/>
              </a:rPr>
              <a:t>Security Fabric can be placed into the </a:t>
            </a:r>
            <a:r>
              <a:rPr sz="1150" spc="5" dirty="0">
                <a:latin typeface="Arial"/>
                <a:cs typeface="Arial"/>
              </a:rPr>
              <a:t>same </a:t>
            </a:r>
            <a:r>
              <a:rPr sz="1150" spc="-5" dirty="0">
                <a:latin typeface="Arial"/>
                <a:cs typeface="Arial"/>
              </a:rPr>
              <a:t>ADOM. 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This </a:t>
            </a:r>
            <a:r>
              <a:rPr sz="1150" spc="-10" dirty="0">
                <a:latin typeface="Arial"/>
                <a:cs typeface="Arial"/>
              </a:rPr>
              <a:t>allows </a:t>
            </a:r>
            <a:r>
              <a:rPr sz="1150" dirty="0">
                <a:latin typeface="Arial"/>
                <a:cs typeface="Arial"/>
              </a:rPr>
              <a:t>for fast </a:t>
            </a:r>
            <a:r>
              <a:rPr sz="1150" spc="-5" dirty="0">
                <a:latin typeface="Arial"/>
                <a:cs typeface="Arial"/>
              </a:rPr>
              <a:t>data processing and log correlation, and also enables </a:t>
            </a:r>
            <a:r>
              <a:rPr sz="1150" dirty="0">
                <a:latin typeface="Arial"/>
                <a:cs typeface="Arial"/>
              </a:rPr>
              <a:t>combined </a:t>
            </a:r>
            <a:r>
              <a:rPr sz="1150" spc="-5" dirty="0">
                <a:latin typeface="Arial"/>
                <a:cs typeface="Arial"/>
              </a:rPr>
              <a:t>results to be 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presented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in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Reports,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SOC</a:t>
            </a:r>
            <a:r>
              <a:rPr sz="1150" spc="-1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Views,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Incidents/Events,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and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more.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150" spc="-5" dirty="0">
                <a:latin typeface="Arial"/>
                <a:cs typeface="Arial"/>
              </a:rPr>
              <a:t>After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-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fabric</a:t>
            </a:r>
            <a:r>
              <a:rPr sz="1150" spc="-5" dirty="0">
                <a:latin typeface="Arial"/>
                <a:cs typeface="Arial"/>
              </a:rPr>
              <a:t> ADOM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is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created, it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is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listed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under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the Security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Fabric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section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of</a:t>
            </a:r>
            <a:r>
              <a:rPr sz="1150" i="1" spc="-5" dirty="0">
                <a:latin typeface="Arial"/>
                <a:cs typeface="Arial"/>
              </a:rPr>
              <a:t>All</a:t>
            </a:r>
            <a:r>
              <a:rPr sz="1150" i="1" spc="10" dirty="0">
                <a:latin typeface="Arial"/>
                <a:cs typeface="Arial"/>
              </a:rPr>
              <a:t> </a:t>
            </a:r>
            <a:r>
              <a:rPr sz="1150" i="1" spc="-5" dirty="0">
                <a:latin typeface="Arial"/>
                <a:cs typeface="Arial"/>
              </a:rPr>
              <a:t>ADOMs</a:t>
            </a:r>
            <a:r>
              <a:rPr sz="1150" spc="-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25348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job!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 understand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Next,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redundant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array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independent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(RAID)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0" dirty="0">
                <a:latin typeface="Arial"/>
                <a:cs typeface="Arial"/>
              </a:rPr>
              <a:t>applies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571881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spc="-5" dirty="0">
                <a:latin typeface="Arial"/>
                <a:cs typeface="Arial"/>
              </a:rPr>
              <a:t> 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better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safeguard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stops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3055" cy="3754120"/>
            <a:chOff x="670572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298767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6832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6832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6832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6832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19850" cy="2261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Administering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managing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protecting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information.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introducing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redundancy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making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copy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method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most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commonly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 for</a:t>
            </a:r>
            <a:r>
              <a:rPr sz="1050" spc="-10" dirty="0">
                <a:latin typeface="Arial"/>
                <a:cs typeface="Arial"/>
              </a:rPr>
              <a:t> high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storage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models.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4191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places,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drives.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across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different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ways,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referred to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i="1" spc="-10" dirty="0">
                <a:latin typeface="Arial"/>
                <a:cs typeface="Arial"/>
              </a:rPr>
              <a:t>levels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 </a:t>
            </a:r>
            <a:r>
              <a:rPr sz="1050" spc="-10" dirty="0">
                <a:latin typeface="Arial"/>
                <a:cs typeface="Arial"/>
              </a:rPr>
              <a:t>depends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goal.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Each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balance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reliability,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availability,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capacity.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39370">
              <a:lnSpc>
                <a:spcPct val="100000"/>
              </a:lnSpc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include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most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many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arrays.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set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array,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(at least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two)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same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13525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replacement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backing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still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logs,even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employ </a:t>
            </a:r>
            <a:r>
              <a:rPr sz="1050" spc="-10" dirty="0">
                <a:latin typeface="Arial"/>
                <a:cs typeface="Arial"/>
              </a:rPr>
              <a:t>RAID.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3055" cy="3754120"/>
            <a:chOff x="670572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24993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6832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6832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6832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6832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59220" cy="194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Basic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-15" dirty="0">
                <a:latin typeface="Arial"/>
                <a:cs typeface="Arial"/>
              </a:rPr>
              <a:t> two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operation: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mirroring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striping.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47625">
              <a:lnSpc>
                <a:spcPct val="99700"/>
              </a:lnSpc>
            </a:pPr>
            <a:r>
              <a:rPr sz="1050" dirty="0">
                <a:latin typeface="Arial"/>
                <a:cs typeface="Arial"/>
              </a:rPr>
              <a:t>With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mirroring,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instead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writing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file to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writes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file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well.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real-time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copy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data.</a:t>
            </a:r>
            <a:r>
              <a:rPr sz="1050" dirty="0">
                <a:latin typeface="Arial"/>
                <a:cs typeface="Arial"/>
              </a:rPr>
              <a:t> With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striping,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 </a:t>
            </a:r>
            <a:r>
              <a:rPr sz="1050" spc="-10" dirty="0">
                <a:latin typeface="Arial"/>
                <a:cs typeface="Arial"/>
              </a:rPr>
              <a:t>drives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combine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logical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drive.</a:t>
            </a:r>
            <a:r>
              <a:rPr sz="1050" spc="5" dirty="0">
                <a:latin typeface="Arial"/>
                <a:cs typeface="Arial"/>
              </a:rPr>
              <a:t> 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splits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pieces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those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pieces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across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array.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way.</a:t>
            </a:r>
            <a:r>
              <a:rPr sz="1050" spc="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Some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mirroring,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striping,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parity,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5" dirty="0">
                <a:latin typeface="Arial"/>
                <a:cs typeface="Arial"/>
              </a:rPr>
              <a:t>way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redundancy.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With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parity,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among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5 </a:t>
            </a:r>
            <a:r>
              <a:rPr sz="1050" spc="-10" dirty="0">
                <a:latin typeface="Arial"/>
                <a:cs typeface="Arial"/>
              </a:rPr>
              <a:t>and above).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can fail</a:t>
            </a:r>
            <a:r>
              <a:rPr sz="1050" spc="-10" dirty="0">
                <a:latin typeface="Arial"/>
                <a:cs typeface="Arial"/>
              </a:rPr>
              <a:t> depends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Regardless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many</a:t>
            </a:r>
            <a:r>
              <a:rPr sz="1050" spc="-10" dirty="0">
                <a:latin typeface="Arial"/>
                <a:cs typeface="Arial"/>
              </a:rPr>
              <a:t> failed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result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loss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3055" cy="3754120"/>
            <a:chOff x="670572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298767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6832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6832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6832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6832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12230" cy="1303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3906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models </a:t>
            </a:r>
            <a:r>
              <a:rPr sz="1050" spc="-10" dirty="0">
                <a:latin typeface="Arial"/>
                <a:cs typeface="Arial"/>
              </a:rPr>
              <a:t>support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menu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configure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spc="-10" dirty="0">
                <a:latin typeface="Arial"/>
                <a:cs typeface="Arial"/>
              </a:rPr>
              <a:t> not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sure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model</a:t>
            </a:r>
            <a:r>
              <a:rPr sz="1050" spc="-10" dirty="0">
                <a:latin typeface="Arial"/>
                <a:cs typeface="Arial"/>
              </a:rPr>
              <a:t> specifications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</a:t>
            </a:r>
            <a:r>
              <a:rPr sz="1050" spc="-10" dirty="0">
                <a:latin typeface="Arial"/>
                <a:cs typeface="Arial"/>
              </a:rPr>
              <a:t> 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supported, 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configure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the</a:t>
            </a:r>
            <a:r>
              <a:rPr sz="1050" b="1" spc="-15" dirty="0">
                <a:latin typeface="Arial"/>
                <a:cs typeface="Arial"/>
              </a:rPr>
              <a:t>RAID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Management</a:t>
            </a:r>
            <a:r>
              <a:rPr sz="1050" spc="-10" dirty="0">
                <a:latin typeface="Arial"/>
                <a:cs typeface="Arial"/>
              </a:rPr>
              <a:t>page. Supported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include: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Linear,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0,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1,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1 </a:t>
            </a:r>
            <a:r>
              <a:rPr sz="1050" spc="-10" dirty="0">
                <a:latin typeface="Arial"/>
                <a:cs typeface="Arial"/>
              </a:rPr>
              <a:t>+spare,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5,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5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+spare,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6, </a:t>
            </a:r>
            <a:r>
              <a:rPr sz="1050" spc="-10" dirty="0">
                <a:latin typeface="Arial"/>
                <a:cs typeface="Arial"/>
              </a:rPr>
              <a:t>RAID </a:t>
            </a:r>
            <a:r>
              <a:rPr sz="1050" spc="-5" dirty="0">
                <a:latin typeface="Arial"/>
                <a:cs typeface="Arial"/>
              </a:rPr>
              <a:t>6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+spare,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10, 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50,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60.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RAID 10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50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 </a:t>
            </a:r>
            <a:r>
              <a:rPr sz="1050" spc="-5" dirty="0">
                <a:latin typeface="Arial"/>
                <a:cs typeface="Arial"/>
              </a:rPr>
              <a:t>recommended.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445250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50330" cy="2740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9304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Some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are: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0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(striping),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1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variants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(mirroring),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5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(distributed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parity),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6 </a:t>
            </a:r>
            <a:r>
              <a:rPr sz="1050" spc="-10" dirty="0">
                <a:latin typeface="Arial"/>
                <a:cs typeface="Arial"/>
              </a:rPr>
              <a:t>(dual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parity),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50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(striping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parity),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60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(striping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double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parity).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92405" marR="22225" indent="-180340">
              <a:lnSpc>
                <a:spcPct val="100000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RAID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0 consists of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split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across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more disks. </a:t>
            </a:r>
            <a:r>
              <a:rPr sz="1050" spc="-10" dirty="0">
                <a:latin typeface="Arial"/>
                <a:cs typeface="Arial"/>
              </a:rPr>
              <a:t>Speed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performance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main </a:t>
            </a:r>
            <a:r>
              <a:rPr sz="1050" spc="-10" dirty="0">
                <a:latin typeface="Arial"/>
                <a:cs typeface="Arial"/>
              </a:rPr>
              <a:t>goals.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There</a:t>
            </a:r>
            <a:r>
              <a:rPr sz="1050" spc="-10" dirty="0">
                <a:latin typeface="Arial"/>
                <a:cs typeface="Arial"/>
              </a:rPr>
              <a:t> 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 parity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redundancy.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means</a:t>
            </a:r>
            <a:r>
              <a:rPr sz="1050" spc="-10" dirty="0">
                <a:latin typeface="Arial"/>
                <a:cs typeface="Arial"/>
              </a:rPr>
              <a:t> that 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 </a:t>
            </a:r>
            <a:r>
              <a:rPr sz="1050" spc="-5" dirty="0">
                <a:latin typeface="Arial"/>
                <a:cs typeface="Arial"/>
              </a:rPr>
              <a:t>fault </a:t>
            </a:r>
            <a:r>
              <a:rPr sz="1050" spc="-10" dirty="0">
                <a:latin typeface="Arial"/>
                <a:cs typeface="Arial"/>
              </a:rPr>
              <a:t>tolerance;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 </a:t>
            </a:r>
            <a:r>
              <a:rPr sz="1050" spc="-5" dirty="0">
                <a:latin typeface="Arial"/>
                <a:cs typeface="Arial"/>
              </a:rPr>
              <a:t> fails,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affects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entire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array.</a:t>
            </a:r>
            <a:endParaRPr sz="1050">
              <a:latin typeface="Arial"/>
              <a:cs typeface="Arial"/>
            </a:endParaRPr>
          </a:p>
          <a:p>
            <a:pPr marL="192405" marR="84455" indent="-180340">
              <a:lnSpc>
                <a:spcPct val="99500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RAID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1 consists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copy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set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disks.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reliability </a:t>
            </a:r>
            <a:r>
              <a:rPr sz="1050" spc="-5" dirty="0">
                <a:latin typeface="Arial"/>
                <a:cs typeface="Arial"/>
              </a:rPr>
              <a:t> 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main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goals.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1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tolerance,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0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keep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since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contains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exact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copy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data.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5 consists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block-level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striping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parity.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striped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across </a:t>
            </a:r>
            <a:r>
              <a:rPr sz="1050" spc="-10" dirty="0">
                <a:latin typeface="Arial"/>
                <a:cs typeface="Arial"/>
              </a:rPr>
              <a:t>three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 </a:t>
            </a:r>
            <a:r>
              <a:rPr sz="1050" spc="-5" dirty="0">
                <a:latin typeface="Arial"/>
                <a:cs typeface="Arial"/>
              </a:rPr>
              <a:t> more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disks. This</a:t>
            </a:r>
            <a:r>
              <a:rPr sz="1050" spc="-10" dirty="0">
                <a:latin typeface="Arial"/>
                <a:cs typeface="Arial"/>
              </a:rPr>
              <a:t> 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better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than</a:t>
            </a:r>
            <a:r>
              <a:rPr sz="1050" spc="-5" dirty="0">
                <a:latin typeface="Arial"/>
                <a:cs typeface="Arial"/>
              </a:rPr>
              <a:t> mirroring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5" dirty="0">
                <a:latin typeface="Arial"/>
                <a:cs typeface="Arial"/>
              </a:rPr>
              <a:t>fault </a:t>
            </a:r>
            <a:r>
              <a:rPr sz="1050" spc="-10" dirty="0">
                <a:latin typeface="Arial"/>
                <a:cs typeface="Arial"/>
              </a:rPr>
              <a:t>tolerance.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can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withstand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subsequent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reads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calculated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parity,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 data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lost.</a:t>
            </a:r>
            <a:endParaRPr sz="1050">
              <a:latin typeface="Arial"/>
              <a:cs typeface="Arial"/>
            </a:endParaRPr>
          </a:p>
          <a:p>
            <a:pPr marL="192405" marR="104775" indent="-180340">
              <a:lnSpc>
                <a:spcPct val="99500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RAID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6 </a:t>
            </a:r>
            <a:r>
              <a:rPr sz="1050" spc="-10" dirty="0">
                <a:latin typeface="Arial"/>
                <a:cs typeface="Arial"/>
              </a:rPr>
              <a:t>extends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5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block.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Accordingly,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consists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block-level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striping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blocks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across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disks. </a:t>
            </a:r>
            <a:r>
              <a:rPr sz="1050" spc="-10" dirty="0">
                <a:latin typeface="Arial"/>
                <a:cs typeface="Arial"/>
              </a:rPr>
              <a:t>It’s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 </a:t>
            </a:r>
            <a:r>
              <a:rPr sz="1050" spc="-10" dirty="0">
                <a:latin typeface="Arial"/>
                <a:cs typeface="Arial"/>
              </a:rPr>
              <a:t>robust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5,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remain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operational,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549009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450965" cy="2101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2405" marR="167640" indent="-180340" algn="just">
              <a:lnSpc>
                <a:spcPct val="100000"/>
              </a:lnSpc>
              <a:spcBef>
                <a:spcPts val="90"/>
              </a:spcBef>
              <a:buChar char="•"/>
              <a:tabLst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RAID 10 </a:t>
            </a:r>
            <a:r>
              <a:rPr sz="1050" spc="-5" dirty="0">
                <a:latin typeface="Arial"/>
                <a:cs typeface="Arial"/>
              </a:rPr>
              <a:t>combines </a:t>
            </a:r>
            <a:r>
              <a:rPr sz="1050" spc="-10" dirty="0">
                <a:latin typeface="Arial"/>
                <a:cs typeface="Arial"/>
              </a:rPr>
              <a:t>the features of RAID </a:t>
            </a:r>
            <a:r>
              <a:rPr sz="1050" spc="-5" dirty="0">
                <a:latin typeface="Arial"/>
                <a:cs typeface="Arial"/>
              </a:rPr>
              <a:t>1 </a:t>
            </a:r>
            <a:r>
              <a:rPr sz="1050" spc="-10" dirty="0">
                <a:latin typeface="Arial"/>
                <a:cs typeface="Arial"/>
              </a:rPr>
              <a:t>and RAID 0, </a:t>
            </a:r>
            <a:r>
              <a:rPr sz="1050" spc="-5" dirty="0">
                <a:latin typeface="Arial"/>
                <a:cs typeface="Arial"/>
              </a:rPr>
              <a:t>making sure </a:t>
            </a:r>
            <a:r>
              <a:rPr sz="1050" spc="-10" dirty="0">
                <a:latin typeface="Arial"/>
                <a:cs typeface="Arial"/>
              </a:rPr>
              <a:t>data is </a:t>
            </a:r>
            <a:r>
              <a:rPr sz="1050" spc="-5" dirty="0">
                <a:latin typeface="Arial"/>
                <a:cs typeface="Arial"/>
              </a:rPr>
              <a:t>mirrored </a:t>
            </a:r>
            <a:r>
              <a:rPr sz="1050" spc="-10" dirty="0">
                <a:latin typeface="Arial"/>
                <a:cs typeface="Arial"/>
              </a:rPr>
              <a:t>and spread </a:t>
            </a:r>
            <a:r>
              <a:rPr sz="1050" spc="-5" dirty="0">
                <a:latin typeface="Arial"/>
                <a:cs typeface="Arial"/>
              </a:rPr>
              <a:t>across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 drives and </a:t>
            </a:r>
            <a:r>
              <a:rPr sz="1050" spc="-5" dirty="0">
                <a:latin typeface="Arial"/>
                <a:cs typeface="Arial"/>
              </a:rPr>
              <a:t>disks. </a:t>
            </a:r>
            <a:r>
              <a:rPr sz="1050" spc="-10" dirty="0">
                <a:latin typeface="Arial"/>
                <a:cs typeface="Arial"/>
              </a:rPr>
              <a:t>RAID 10 balances </a:t>
            </a:r>
            <a:r>
              <a:rPr sz="1050" spc="-5" dirty="0">
                <a:latin typeface="Arial"/>
                <a:cs typeface="Arial"/>
              </a:rPr>
              <a:t>performance </a:t>
            </a:r>
            <a:r>
              <a:rPr sz="1050" spc="-10" dirty="0">
                <a:latin typeface="Arial"/>
                <a:cs typeface="Arial"/>
              </a:rPr>
              <a:t>and data security. </a:t>
            </a:r>
            <a:r>
              <a:rPr sz="1050" spc="-5" dirty="0">
                <a:latin typeface="Arial"/>
                <a:cs typeface="Arial"/>
              </a:rPr>
              <a:t>It's possible to </a:t>
            </a:r>
            <a:r>
              <a:rPr sz="1050" spc="-10" dirty="0">
                <a:latin typeface="Arial"/>
                <a:cs typeface="Arial"/>
              </a:rPr>
              <a:t>recover data 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10 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 it's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dependent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upon 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fail.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ts val="1260"/>
              </a:lnSpc>
              <a:spcBef>
                <a:spcPts val="3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50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combines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block-level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striping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0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5.</a:t>
            </a:r>
            <a:r>
              <a:rPr sz="1050" dirty="0">
                <a:latin typeface="Arial"/>
                <a:cs typeface="Arial"/>
              </a:rPr>
              <a:t> Write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improved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5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better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tolerance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level.</a:t>
            </a:r>
            <a:r>
              <a:rPr sz="1050" spc="5" dirty="0">
                <a:latin typeface="Arial"/>
                <a:cs typeface="Arial"/>
              </a:rPr>
              <a:t> With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spc="-10" dirty="0">
                <a:latin typeface="Arial"/>
                <a:cs typeface="Arial"/>
              </a:rPr>
              <a:t> of the RAID</a:t>
            </a:r>
            <a:r>
              <a:rPr sz="1050" spc="-5" dirty="0">
                <a:latin typeface="Arial"/>
                <a:cs typeface="Arial"/>
              </a:rPr>
              <a:t> 5</a:t>
            </a:r>
            <a:r>
              <a:rPr sz="1050" spc="-10" dirty="0">
                <a:latin typeface="Arial"/>
                <a:cs typeface="Arial"/>
              </a:rPr>
              <a:t> sets</a:t>
            </a:r>
            <a:r>
              <a:rPr sz="1050" spc="-5" dirty="0">
                <a:latin typeface="Arial"/>
                <a:cs typeface="Arial"/>
              </a:rPr>
              <a:t> 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fail.</a:t>
            </a:r>
            <a:endParaRPr sz="1050">
              <a:latin typeface="Arial"/>
              <a:cs typeface="Arial"/>
            </a:endParaRPr>
          </a:p>
          <a:p>
            <a:pPr marL="192405" marR="315595" indent="-180340">
              <a:lnSpc>
                <a:spcPts val="126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60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combines block-level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striping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0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distributed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double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6. </a:t>
            </a:r>
            <a:r>
              <a:rPr sz="1050" dirty="0">
                <a:latin typeface="Arial"/>
                <a:cs typeface="Arial"/>
              </a:rPr>
              <a:t>Write 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affected,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enhanced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redundancy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peace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mind.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 </a:t>
            </a:r>
            <a:r>
              <a:rPr sz="1050" spc="-10" dirty="0">
                <a:latin typeface="Arial"/>
                <a:cs typeface="Arial"/>
              </a:rPr>
              <a:t>of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spc="-10" dirty="0">
                <a:latin typeface="Arial"/>
                <a:cs typeface="Arial"/>
              </a:rPr>
              <a:t> RAID</a:t>
            </a:r>
            <a:r>
              <a:rPr sz="1050" spc="-5" dirty="0">
                <a:latin typeface="Arial"/>
                <a:cs typeface="Arial"/>
              </a:rPr>
              <a:t> 6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array.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 </a:t>
            </a:r>
            <a:r>
              <a:rPr sz="1050" spc="-10" dirty="0">
                <a:latin typeface="Arial"/>
                <a:cs typeface="Arial"/>
              </a:rPr>
              <a:t>information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i="1" spc="-10" dirty="0">
                <a:latin typeface="Arial"/>
                <a:cs typeface="Arial"/>
              </a:rPr>
              <a:t>FortiAnalyzer</a:t>
            </a:r>
            <a:r>
              <a:rPr sz="1050" i="1" spc="5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Administration</a:t>
            </a:r>
            <a:r>
              <a:rPr sz="1050" i="1" spc="4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Guide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*source: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Wikipedia,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Standard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Nested RAID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levels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3055" cy="3754120"/>
            <a:chOff x="670572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542905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6832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6832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6832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6832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322695" cy="1781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15" dirty="0">
                <a:latin typeface="Arial"/>
                <a:cs typeface="Arial"/>
              </a:rPr>
              <a:t>the</a:t>
            </a:r>
            <a:r>
              <a:rPr sz="1050" b="1" spc="-15" dirty="0">
                <a:latin typeface="Arial"/>
                <a:cs typeface="Arial"/>
              </a:rPr>
              <a:t>RAID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Management</a:t>
            </a:r>
            <a:r>
              <a:rPr sz="1050" spc="-10" dirty="0">
                <a:latin typeface="Arial"/>
                <a:cs typeface="Arial"/>
              </a:rPr>
              <a:t>page,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</a:t>
            </a:r>
            <a:r>
              <a:rPr sz="1050" spc="-5" dirty="0">
                <a:latin typeface="Arial"/>
                <a:cs typeface="Arial"/>
              </a:rPr>
              <a:t>each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array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states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Ready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Rebuilding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Initializing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Verifying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Degraded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Inoperable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592733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23330" cy="194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9539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aggregates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Fortinet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centralized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repository.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channel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accessing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 </a:t>
            </a:r>
            <a:r>
              <a:rPr sz="1050" spc="-15" dirty="0">
                <a:latin typeface="Arial"/>
                <a:cs typeface="Arial"/>
              </a:rPr>
              <a:t>network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data,</a:t>
            </a:r>
            <a:r>
              <a:rPr sz="1050" spc="-5" dirty="0">
                <a:latin typeface="Arial"/>
                <a:cs typeface="Arial"/>
              </a:rPr>
              <a:t> 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several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day.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logging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follows: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58115" indent="-146050">
              <a:lnSpc>
                <a:spcPct val="100000"/>
              </a:lnSpc>
              <a:buAutoNum type="arabicPeriod"/>
              <a:tabLst>
                <a:tab pos="158750" algn="l"/>
              </a:tabLst>
            </a:pP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 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FortiAnalyzer.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AutoNum type="arabicPeriod"/>
            </a:pPr>
            <a:endParaRPr sz="1050">
              <a:latin typeface="Arial"/>
              <a:cs typeface="Arial"/>
            </a:endParaRPr>
          </a:p>
          <a:p>
            <a:pPr marL="158115" indent="-14605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58750" algn="l"/>
              </a:tabLst>
            </a:pP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collates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stores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those</a:t>
            </a:r>
            <a:r>
              <a:rPr sz="1050" spc="-10" dirty="0">
                <a:latin typeface="Arial"/>
                <a:cs typeface="Arial"/>
              </a:rPr>
              <a:t> 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makes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easy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search </a:t>
            </a:r>
            <a:r>
              <a:rPr sz="1050" spc="-10" dirty="0">
                <a:latin typeface="Arial"/>
                <a:cs typeface="Arial"/>
              </a:rPr>
              <a:t>and 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reports.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AutoNum type="arabicPeriod"/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158750" algn="l"/>
              </a:tabLst>
            </a:pP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connect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manually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look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3055" cy="3754120"/>
            <a:chOff x="670572" y="733031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298767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54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2928" y="3746004"/>
                  </a:lnTo>
                  <a:lnTo>
                    <a:pt x="6662928" y="3750563"/>
                  </a:lnTo>
                  <a:lnTo>
                    <a:pt x="6659854" y="3753637"/>
                  </a:lnTo>
                  <a:close/>
                </a:path>
                <a:path w="6663055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3055" h="3754120">
                  <a:moveTo>
                    <a:pt x="6649186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6649186" y="6095"/>
                  </a:lnTo>
                  <a:lnTo>
                    <a:pt x="6656832" y="12204"/>
                  </a:lnTo>
                  <a:lnTo>
                    <a:pt x="6662928" y="12204"/>
                  </a:lnTo>
                  <a:lnTo>
                    <a:pt x="6662928" y="3739895"/>
                  </a:lnTo>
                  <a:lnTo>
                    <a:pt x="6656832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12204"/>
                  </a:moveTo>
                  <a:lnTo>
                    <a:pt x="6656832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3055" h="3754120">
                  <a:moveTo>
                    <a:pt x="6649186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9186" y="3739895"/>
                  </a:lnTo>
                  <a:lnTo>
                    <a:pt x="6649186" y="3746004"/>
                  </a:lnTo>
                  <a:close/>
                </a:path>
                <a:path w="6663055" h="3754120">
                  <a:moveTo>
                    <a:pt x="6662928" y="3746004"/>
                  </a:moveTo>
                  <a:lnTo>
                    <a:pt x="6649186" y="3746004"/>
                  </a:lnTo>
                  <a:lnTo>
                    <a:pt x="6656832" y="3739895"/>
                  </a:lnTo>
                  <a:lnTo>
                    <a:pt x="6662928" y="3739895"/>
                  </a:lnTo>
                  <a:lnTo>
                    <a:pt x="6662928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6189345" cy="1143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1594">
              <a:lnSpc>
                <a:spcPct val="100000"/>
              </a:lnSpc>
              <a:spcBef>
                <a:spcPts val="90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 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the</a:t>
            </a:r>
            <a:r>
              <a:rPr sz="1050" b="1" spc="-15" dirty="0">
                <a:latin typeface="Arial"/>
                <a:cs typeface="Arial"/>
              </a:rPr>
              <a:t>Alert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Message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Console</a:t>
            </a:r>
            <a:r>
              <a:rPr sz="1050" spc="-10" dirty="0">
                <a:latin typeface="Arial"/>
                <a:cs typeface="Arial"/>
              </a:rPr>
              <a:t>widget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-5" dirty="0">
                <a:latin typeface="Arial"/>
                <a:cs typeface="Arial"/>
              </a:rPr>
              <a:t> message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there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hard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fails,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replace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</a:t>
            </a:r>
            <a:r>
              <a:rPr sz="1050" i="1" spc="-10" dirty="0">
                <a:latin typeface="Arial"/>
                <a:cs typeface="Arial"/>
              </a:rPr>
              <a:t>hardware </a:t>
            </a:r>
            <a:r>
              <a:rPr sz="1050" i="1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replace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while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still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known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i="1" spc="-10" dirty="0">
                <a:latin typeface="Arial"/>
                <a:cs typeface="Arial"/>
              </a:rPr>
              <a:t>hot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swapping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Fortinet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swapping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hardware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only,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-10" dirty="0">
                <a:latin typeface="Arial"/>
                <a:cs typeface="Arial"/>
              </a:rPr>
              <a:t> it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software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shutdown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exchanging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 </a:t>
            </a:r>
            <a:r>
              <a:rPr sz="1050" spc="-5" dirty="0">
                <a:latin typeface="Arial"/>
                <a:cs typeface="Arial"/>
              </a:rPr>
              <a:t>disk.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828064"/>
              <a:ext cx="6353698" cy="3652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23899"/>
            <a:ext cx="6224270" cy="842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130">
              <a:lnSpc>
                <a:spcPct val="105700"/>
              </a:lnSpc>
              <a:spcBef>
                <a:spcPts val="100"/>
              </a:spcBef>
            </a:pP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command</a:t>
            </a: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5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raid</a:t>
            </a:r>
            <a:r>
              <a:rPr sz="1050" spc="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status</a:t>
            </a:r>
            <a:r>
              <a:rPr sz="1050" spc="-10" dirty="0">
                <a:latin typeface="Arial"/>
                <a:cs typeface="Arial"/>
              </a:rPr>
              <a:t>to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health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array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health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the individual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Arial"/>
              <a:cs typeface="Arial"/>
            </a:endParaRPr>
          </a:p>
          <a:p>
            <a:pPr marL="12700" marR="5080">
              <a:lnSpc>
                <a:spcPct val="105700"/>
              </a:lnSpc>
            </a:pP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command</a:t>
            </a: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4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raid</a:t>
            </a:r>
            <a:r>
              <a:rPr sz="1050" spc="1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hwinfo</a:t>
            </a:r>
            <a:r>
              <a:rPr sz="1050" spc="-10" dirty="0">
                <a:latin typeface="Arial"/>
                <a:cs typeface="Arial"/>
              </a:rPr>
              <a:t>to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 about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hardware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389382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Congratulations!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completed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objectives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72" y="733031"/>
            <a:ext cx="6661784" cy="3754120"/>
            <a:chOff x="670572" y="733031"/>
            <a:chExt cx="6661784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6600"/>
              <a:ext cx="6652768" cy="3743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72" y="733031"/>
              <a:ext cx="6661784" cy="3754120"/>
            </a:xfrm>
            <a:custGeom>
              <a:avLst/>
              <a:gdLst/>
              <a:ahLst/>
              <a:cxnLst/>
              <a:rect l="l" t="t" r="r" b="b"/>
              <a:pathLst>
                <a:path w="6661784" h="3754120">
                  <a:moveTo>
                    <a:pt x="6658317" y="3753637"/>
                  </a:moveTo>
                  <a:lnTo>
                    <a:pt x="3022" y="3753637"/>
                  </a:lnTo>
                  <a:lnTo>
                    <a:pt x="0" y="3750563"/>
                  </a:lnTo>
                  <a:lnTo>
                    <a:pt x="0" y="3073"/>
                  </a:lnTo>
                  <a:lnTo>
                    <a:pt x="3022" y="0"/>
                  </a:lnTo>
                  <a:lnTo>
                    <a:pt x="6658317" y="0"/>
                  </a:lnTo>
                  <a:lnTo>
                    <a:pt x="6661391" y="3073"/>
                  </a:lnTo>
                  <a:lnTo>
                    <a:pt x="6661391" y="6095"/>
                  </a:lnTo>
                  <a:lnTo>
                    <a:pt x="13690" y="6095"/>
                  </a:lnTo>
                  <a:lnTo>
                    <a:pt x="7581" y="12204"/>
                  </a:lnTo>
                  <a:lnTo>
                    <a:pt x="13690" y="12204"/>
                  </a:lnTo>
                  <a:lnTo>
                    <a:pt x="13690" y="3739895"/>
                  </a:lnTo>
                  <a:lnTo>
                    <a:pt x="7581" y="3739895"/>
                  </a:lnTo>
                  <a:lnTo>
                    <a:pt x="13690" y="3746004"/>
                  </a:lnTo>
                  <a:lnTo>
                    <a:pt x="6661391" y="3746004"/>
                  </a:lnTo>
                  <a:lnTo>
                    <a:pt x="6661391" y="3750563"/>
                  </a:lnTo>
                  <a:lnTo>
                    <a:pt x="6658317" y="3753637"/>
                  </a:lnTo>
                  <a:close/>
                </a:path>
                <a:path w="6661784" h="3754120">
                  <a:moveTo>
                    <a:pt x="13690" y="12204"/>
                  </a:moveTo>
                  <a:lnTo>
                    <a:pt x="7581" y="12204"/>
                  </a:lnTo>
                  <a:lnTo>
                    <a:pt x="13690" y="6095"/>
                  </a:lnTo>
                  <a:lnTo>
                    <a:pt x="13690" y="12204"/>
                  </a:lnTo>
                  <a:close/>
                </a:path>
                <a:path w="6661784" h="3754120">
                  <a:moveTo>
                    <a:pt x="6647649" y="12204"/>
                  </a:moveTo>
                  <a:lnTo>
                    <a:pt x="13690" y="12204"/>
                  </a:lnTo>
                  <a:lnTo>
                    <a:pt x="13690" y="6095"/>
                  </a:lnTo>
                  <a:lnTo>
                    <a:pt x="6647649" y="6095"/>
                  </a:lnTo>
                  <a:lnTo>
                    <a:pt x="6647649" y="122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6647649" y="6095"/>
                  </a:lnTo>
                  <a:lnTo>
                    <a:pt x="6653758" y="12204"/>
                  </a:lnTo>
                  <a:lnTo>
                    <a:pt x="6661391" y="12204"/>
                  </a:lnTo>
                  <a:lnTo>
                    <a:pt x="6661391" y="3739895"/>
                  </a:lnTo>
                  <a:lnTo>
                    <a:pt x="6653758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12204"/>
                  </a:moveTo>
                  <a:lnTo>
                    <a:pt x="6653758" y="12204"/>
                  </a:lnTo>
                  <a:lnTo>
                    <a:pt x="6647649" y="6095"/>
                  </a:lnTo>
                  <a:lnTo>
                    <a:pt x="6661391" y="6095"/>
                  </a:lnTo>
                  <a:lnTo>
                    <a:pt x="6661391" y="12204"/>
                  </a:lnTo>
                  <a:close/>
                </a:path>
                <a:path w="6661784" h="3754120">
                  <a:moveTo>
                    <a:pt x="13690" y="3746004"/>
                  </a:moveTo>
                  <a:lnTo>
                    <a:pt x="7581" y="3739895"/>
                  </a:lnTo>
                  <a:lnTo>
                    <a:pt x="13690" y="3739895"/>
                  </a:lnTo>
                  <a:lnTo>
                    <a:pt x="13690" y="3746004"/>
                  </a:lnTo>
                  <a:close/>
                </a:path>
                <a:path w="6661784" h="3754120">
                  <a:moveTo>
                    <a:pt x="6647649" y="3746004"/>
                  </a:moveTo>
                  <a:lnTo>
                    <a:pt x="13690" y="3746004"/>
                  </a:lnTo>
                  <a:lnTo>
                    <a:pt x="13690" y="3739895"/>
                  </a:lnTo>
                  <a:lnTo>
                    <a:pt x="6647649" y="3739895"/>
                  </a:lnTo>
                  <a:lnTo>
                    <a:pt x="6647649" y="3746004"/>
                  </a:lnTo>
                  <a:close/>
                </a:path>
                <a:path w="6661784" h="3754120">
                  <a:moveTo>
                    <a:pt x="6661391" y="3746004"/>
                  </a:moveTo>
                  <a:lnTo>
                    <a:pt x="6647649" y="3746004"/>
                  </a:lnTo>
                  <a:lnTo>
                    <a:pt x="6653758" y="3739895"/>
                  </a:lnTo>
                  <a:lnTo>
                    <a:pt x="6661391" y="3739895"/>
                  </a:lnTo>
                  <a:lnTo>
                    <a:pt x="6661391" y="374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88" y="4943101"/>
            <a:ext cx="36937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15260" y="105804"/>
            <a:ext cx="199390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Administration</a:t>
            </a:r>
            <a:r>
              <a:rPr sz="11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1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50" spc="-5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14426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collection,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communication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20" dirty="0">
                <a:latin typeface="Arial"/>
                <a:cs typeface="Arial"/>
              </a:rPr>
              <a:t>We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examine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quota—an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condition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ensuring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collected—and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manage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36048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 ,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topics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21755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registration,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280785" cy="2580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4671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start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6794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external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those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those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are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unregistered.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4381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been</a:t>
            </a:r>
            <a:r>
              <a:rPr sz="1050" i="1" spc="-15" dirty="0">
                <a:latin typeface="Arial"/>
                <a:cs typeface="Arial"/>
              </a:rPr>
              <a:t>authorized</a:t>
            </a:r>
            <a:r>
              <a:rPr sz="1050" spc="-1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whereas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unregistered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 that is</a:t>
            </a:r>
            <a:r>
              <a:rPr sz="1050" i="1" spc="-10" dirty="0">
                <a:latin typeface="Arial"/>
                <a:cs typeface="Arial"/>
              </a:rPr>
              <a:t>requesting</a:t>
            </a:r>
            <a:r>
              <a:rPr sz="1050" spc="-10" dirty="0">
                <a:latin typeface="Arial"/>
                <a:cs typeface="Arial"/>
              </a:rPr>
              <a:t>to</a:t>
            </a:r>
            <a:r>
              <a:rPr sz="1050" spc="-5" dirty="0">
                <a:latin typeface="Arial"/>
                <a:cs typeface="Arial"/>
              </a:rPr>
              <a:t> store</a:t>
            </a:r>
            <a:r>
              <a:rPr sz="1050" spc="-10" dirty="0">
                <a:latin typeface="Arial"/>
                <a:cs typeface="Arial"/>
              </a:rPr>
              <a:t> logs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FortiAnalyzer.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There</a:t>
            </a:r>
            <a:r>
              <a:rPr sz="1050" spc="-10" dirty="0">
                <a:latin typeface="Arial"/>
                <a:cs typeface="Arial"/>
              </a:rPr>
              <a:t> 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register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41402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 method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involves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request 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request,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request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accepted (though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can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denied).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</a:pPr>
            <a:r>
              <a:rPr sz="1050" spc="-5" dirty="0">
                <a:latin typeface="Arial"/>
                <a:cs typeface="Arial"/>
              </a:rPr>
              <a:t>The second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method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involves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registration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wizard.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details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correct,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becomes</a:t>
            </a:r>
            <a:r>
              <a:rPr sz="1050" spc="-10" dirty="0">
                <a:latin typeface="Arial"/>
                <a:cs typeface="Arial"/>
              </a:rPr>
              <a:t> registered.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35466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282690" cy="1781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524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register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domain, </a:t>
            </a:r>
            <a:r>
              <a:rPr sz="1050" spc="-10" dirty="0">
                <a:latin typeface="Arial"/>
                <a:cs typeface="Arial"/>
              </a:rPr>
              <a:t>known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i="1" spc="-10" dirty="0">
                <a:latin typeface="Arial"/>
                <a:cs typeface="Arial"/>
              </a:rPr>
              <a:t>device-specific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FortiMail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FortiMail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23189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supports.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 these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</a:t>
            </a:r>
            <a:r>
              <a:rPr sz="1050" spc="5" dirty="0">
                <a:latin typeface="Arial"/>
                <a:cs typeface="Arial"/>
              </a:rPr>
              <a:t> 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-10" dirty="0">
                <a:latin typeface="Arial"/>
                <a:cs typeface="Arial"/>
              </a:rPr>
              <a:t> custom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still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associated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 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can’t</a:t>
            </a:r>
            <a:r>
              <a:rPr sz="1050" spc="-10" dirty="0">
                <a:latin typeface="Arial"/>
                <a:cs typeface="Arial"/>
              </a:rPr>
              <a:t> add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same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whether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default 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custom</a:t>
            </a:r>
            <a:r>
              <a:rPr sz="1050" spc="-15" dirty="0">
                <a:latin typeface="Arial"/>
                <a:cs typeface="Arial"/>
              </a:rPr>
              <a:t> ADOM.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i="1" spc="-10" dirty="0">
                <a:latin typeface="Arial"/>
                <a:cs typeface="Arial"/>
              </a:rPr>
              <a:t>root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5" dirty="0">
                <a:latin typeface="Arial"/>
                <a:cs typeface="Arial"/>
              </a:rPr>
              <a:t> such,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disabled,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non-FortiGate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57315" cy="2740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Some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key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features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reporting,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alert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archiving.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236854">
              <a:lnSpc>
                <a:spcPct val="99700"/>
              </a:lnSpc>
            </a:pPr>
            <a:r>
              <a:rPr sz="1050" spc="-10" dirty="0">
                <a:latin typeface="Arial"/>
                <a:cs typeface="Arial"/>
              </a:rPr>
              <a:t>Reports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clear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picture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activities,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trends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occurring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information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interpret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 </a:t>
            </a:r>
            <a:r>
              <a:rPr sz="1050" spc="-10" dirty="0">
                <a:latin typeface="Arial"/>
                <a:cs typeface="Arial"/>
              </a:rPr>
              <a:t>and,</a:t>
            </a:r>
            <a:r>
              <a:rPr sz="1050" spc="-5" dirty="0">
                <a:latin typeface="Arial"/>
                <a:cs typeface="Arial"/>
              </a:rPr>
              <a:t> if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necessary,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take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action.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archive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filter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knowledge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glean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these</a:t>
            </a:r>
            <a:r>
              <a:rPr sz="1050" spc="-5" dirty="0">
                <a:latin typeface="Arial"/>
                <a:cs typeface="Arial"/>
              </a:rPr>
              <a:t> reports,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mine</a:t>
            </a:r>
            <a:r>
              <a:rPr sz="1050" spc="-10" dirty="0">
                <a:latin typeface="Arial"/>
                <a:cs typeface="Arial"/>
              </a:rPr>
              <a:t> 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compliance</a:t>
            </a:r>
            <a:r>
              <a:rPr sz="1050" spc="-10" dirty="0">
                <a:latin typeface="Arial"/>
                <a:cs typeface="Arial"/>
              </a:rPr>
              <a:t> 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historical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analysis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purposes.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alerts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react quickly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threats, </a:t>
            </a:r>
            <a:r>
              <a:rPr sz="1050" spc="-5" dirty="0">
                <a:latin typeface="Arial"/>
                <a:cs typeface="Arial"/>
              </a:rPr>
              <a:t>because </a:t>
            </a:r>
            <a:r>
              <a:rPr sz="1050" spc="-10" dirty="0">
                <a:latin typeface="Arial"/>
                <a:cs typeface="Arial"/>
              </a:rPr>
              <a:t>it’s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realistic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physically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monitor </a:t>
            </a:r>
            <a:r>
              <a:rPr sz="1050" spc="-20" dirty="0">
                <a:latin typeface="Arial"/>
                <a:cs typeface="Arial"/>
              </a:rPr>
              <a:t>your 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around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clock.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alerts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conditions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met—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conditions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monitor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alerts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b="1" spc="-10" dirty="0">
                <a:latin typeface="Arial"/>
                <a:cs typeface="Arial"/>
              </a:rPr>
              <a:t>Event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</a:t>
            </a:r>
            <a:r>
              <a:rPr sz="1050" spc="-5" dirty="0">
                <a:latin typeface="Arial"/>
                <a:cs typeface="Arial"/>
              </a:rPr>
              <a:t> alerts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multiple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recipients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email,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SNMP,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syslog.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62865">
              <a:lnSpc>
                <a:spcPct val="99800"/>
              </a:lnSpc>
            </a:pPr>
            <a:r>
              <a:rPr sz="1050" spc="-10" dirty="0">
                <a:latin typeface="Arial"/>
                <a:cs typeface="Arial"/>
              </a:rPr>
              <a:t>Content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5" dirty="0">
                <a:latin typeface="Arial"/>
                <a:cs typeface="Arial"/>
              </a:rPr>
              <a:t>way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simultaneously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summary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copies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content </a:t>
            </a:r>
            <a:r>
              <a:rPr sz="1050" spc="-5" dirty="0">
                <a:latin typeface="Arial"/>
                <a:cs typeface="Arial"/>
              </a:rPr>
              <a:t> transmitted </a:t>
            </a:r>
            <a:r>
              <a:rPr sz="1050" spc="-10" dirty="0">
                <a:latin typeface="Arial"/>
                <a:cs typeface="Arial"/>
              </a:rPr>
              <a:t>over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typically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content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prevent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sensitive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 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getting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organization's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-5" dirty="0">
                <a:latin typeface="Arial"/>
                <a:cs typeface="Arial"/>
              </a:rPr>
              <a:t> use </a:t>
            </a:r>
            <a:r>
              <a:rPr sz="1050" spc="-10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record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network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use.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prevention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(DLP)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engine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examine</a:t>
            </a:r>
            <a:r>
              <a:rPr sz="1050" spc="-5" dirty="0">
                <a:latin typeface="Arial"/>
                <a:cs typeface="Arial"/>
              </a:rPr>
              <a:t> email,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FTP, NNTP,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web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traffic,</a:t>
            </a:r>
            <a:r>
              <a:rPr sz="1050" spc="-10" dirty="0">
                <a:latin typeface="Arial"/>
                <a:cs typeface="Arial"/>
              </a:rPr>
              <a:t> 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</a:t>
            </a:r>
            <a:r>
              <a:rPr sz="1050" spc="-5" dirty="0">
                <a:latin typeface="Arial"/>
                <a:cs typeface="Arial"/>
              </a:rPr>
              <a:t> for </a:t>
            </a:r>
            <a:r>
              <a:rPr sz="1050" spc="-10" dirty="0">
                <a:latin typeface="Arial"/>
                <a:cs typeface="Arial"/>
              </a:rPr>
              <a:t>each </a:t>
            </a:r>
            <a:r>
              <a:rPr sz="1050" spc="-5" dirty="0">
                <a:latin typeface="Arial"/>
                <a:cs typeface="Arial"/>
              </a:rPr>
              <a:t> rule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DLP </a:t>
            </a:r>
            <a:r>
              <a:rPr sz="1050" spc="-5" dirty="0">
                <a:latin typeface="Arial"/>
                <a:cs typeface="Arial"/>
              </a:rPr>
              <a:t>sensor </a:t>
            </a:r>
            <a:r>
              <a:rPr sz="1050" spc="-10" dirty="0">
                <a:latin typeface="Arial"/>
                <a:cs typeface="Arial"/>
              </a:rPr>
              <a:t>on FortiGate,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specify</a:t>
            </a:r>
            <a:r>
              <a:rPr sz="1050" spc="-15" dirty="0">
                <a:latin typeface="Arial"/>
                <a:cs typeface="Arial"/>
              </a:rPr>
              <a:t> what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archive.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55000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46520" cy="2261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There</a:t>
            </a:r>
            <a:r>
              <a:rPr sz="1050" spc="-10" dirty="0">
                <a:latin typeface="Arial"/>
                <a:cs typeface="Arial"/>
              </a:rPr>
              <a:t> 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initiate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request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800"/>
              </a:lnSpc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method,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requests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registration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specifying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click</a:t>
            </a:r>
            <a:r>
              <a:rPr sz="1050" b="1" spc="-10" dirty="0">
                <a:latin typeface="Arial"/>
                <a:cs typeface="Arial"/>
              </a:rPr>
              <a:t>Test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Connectivity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error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box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stating: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“Unable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retrieve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FortiAnalyzer/FortiManager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status”. 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yet </a:t>
            </a:r>
            <a:r>
              <a:rPr sz="1050" spc="-10" dirty="0">
                <a:latin typeface="Arial"/>
                <a:cs typeface="Arial"/>
              </a:rPr>
              <a:t> accepted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i="1" spc="-10" dirty="0">
                <a:latin typeface="Arial"/>
                <a:cs typeface="Arial"/>
              </a:rPr>
              <a:t>request</a:t>
            </a:r>
            <a:r>
              <a:rPr sz="1050" i="1" spc="-5" dirty="0">
                <a:latin typeface="Arial"/>
                <a:cs typeface="Arial"/>
              </a:rPr>
              <a:t> to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register</a:t>
            </a:r>
            <a:r>
              <a:rPr sz="1050" spc="-10" dirty="0">
                <a:latin typeface="Arial"/>
                <a:cs typeface="Arial"/>
              </a:rPr>
              <a:t>—FortiAnalyzer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yet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connected.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stage,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still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unregistered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20955" algn="just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After the </a:t>
            </a:r>
            <a:r>
              <a:rPr sz="1050" spc="-5" dirty="0">
                <a:latin typeface="Arial"/>
                <a:cs typeface="Arial"/>
              </a:rPr>
              <a:t>request is made </a:t>
            </a:r>
            <a:r>
              <a:rPr sz="1050" spc="-10" dirty="0">
                <a:latin typeface="Arial"/>
                <a:cs typeface="Arial"/>
              </a:rPr>
              <a:t>by the supported device, the request automatically appears under the root ADOM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 Manager</a:t>
            </a:r>
            <a:r>
              <a:rPr sz="1050" spc="-10" dirty="0">
                <a:latin typeface="Arial"/>
                <a:cs typeface="Arial"/>
              </a:rPr>
              <a:t>.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FortiAnalyzer administrator should review the details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 unauthorized device and,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satisfied,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 the 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4483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acceptance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registration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request,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keeping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to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spc="-10" dirty="0">
                <a:latin typeface="Arial"/>
                <a:cs typeface="Arial"/>
              </a:rPr>
              <a:t> 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659881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30010" cy="322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915">
              <a:lnSpc>
                <a:spcPct val="998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method,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FortiAnalyzer</a:t>
            </a:r>
            <a:r>
              <a:rPr sz="1050" b="1" spc="7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Logging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upstream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upstream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FortiAnalyzer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request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FortiAnalyzer.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45720">
              <a:lnSpc>
                <a:spcPct val="99700"/>
              </a:lnSpc>
            </a:pPr>
            <a:r>
              <a:rPr sz="1050" spc="-10" dirty="0">
                <a:latin typeface="Arial"/>
                <a:cs typeface="Arial"/>
              </a:rPr>
              <a:t>Note 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click</a:t>
            </a:r>
            <a:r>
              <a:rPr sz="1050" b="1" spc="-10" dirty="0">
                <a:latin typeface="Arial"/>
                <a:cs typeface="Arial"/>
              </a:rPr>
              <a:t>Test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Connectivity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error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dialog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box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stating: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“Unable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retrieve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FortiAnalyzer/FortiManager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status”.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yet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accepted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request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to</a:t>
            </a:r>
            <a:r>
              <a:rPr sz="1050" i="1" spc="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register</a:t>
            </a:r>
            <a:r>
              <a:rPr sz="1050" spc="-10" dirty="0">
                <a:latin typeface="Arial"/>
                <a:cs typeface="Arial"/>
              </a:rPr>
              <a:t>—FortiAnalyzer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yet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connected. 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stage,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still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unregistered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After the </a:t>
            </a:r>
            <a:r>
              <a:rPr sz="1050" spc="-5" dirty="0">
                <a:latin typeface="Arial"/>
                <a:cs typeface="Arial"/>
              </a:rPr>
              <a:t>request is made </a:t>
            </a:r>
            <a:r>
              <a:rPr sz="1050" spc="-10" dirty="0">
                <a:latin typeface="Arial"/>
                <a:cs typeface="Arial"/>
              </a:rPr>
              <a:t>by the supported device, the request automatically appears under the root ADOM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 Manager</a:t>
            </a:r>
            <a:r>
              <a:rPr sz="1050" spc="-10" dirty="0">
                <a:latin typeface="Arial"/>
                <a:cs typeface="Arial"/>
              </a:rPr>
              <a:t>.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FortiAnalyzer administrator should review the details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 unauthorized device and,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satisfied,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 the 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2832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acceptance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registration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request,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keeping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spc="-10" dirty="0">
                <a:latin typeface="Arial"/>
                <a:cs typeface="Arial"/>
              </a:rPr>
              <a:t> 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14668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However,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possible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separate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assign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different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55000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09690" cy="1463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dirty="0">
                <a:latin typeface="Arial"/>
                <a:cs typeface="Arial"/>
              </a:rPr>
              <a:t>With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method,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registration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FortiAnalyzer’s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proactively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initiates,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ultimately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registration.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spc="-10" dirty="0">
                <a:latin typeface="Arial"/>
                <a:cs typeface="Arial"/>
              </a:rPr>
              <a:t> details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address, serial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number, </a:t>
            </a:r>
            <a:r>
              <a:rPr sz="1050" spc="-10" dirty="0">
                <a:latin typeface="Arial"/>
                <a:cs typeface="Arial"/>
              </a:rPr>
              <a:t>device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model,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spc="-5" dirty="0">
                <a:latin typeface="Arial"/>
                <a:cs typeface="Arial"/>
              </a:rPr>
              <a:t> firmware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the 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verifies,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status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Successfully”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b="1" spc="-10" dirty="0">
                <a:latin typeface="Arial"/>
                <a:cs typeface="Arial"/>
              </a:rPr>
              <a:t>Device Manager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304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enabled,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device-specific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you’ve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already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created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add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directly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instead,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switch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i="1" spc="-10" dirty="0">
                <a:latin typeface="Arial"/>
                <a:cs typeface="Arial"/>
              </a:rPr>
              <a:t>before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-10" dirty="0">
                <a:latin typeface="Arial"/>
                <a:cs typeface="Arial"/>
              </a:rPr>
              <a:t> 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5" dirty="0">
                <a:latin typeface="Arial"/>
                <a:cs typeface="Arial"/>
              </a:rPr>
              <a:t>wizard.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55000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269990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various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Fortinet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spc="-10" dirty="0">
                <a:latin typeface="Arial"/>
                <a:cs typeface="Arial"/>
              </a:rPr>
              <a:t>tab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-10" dirty="0">
                <a:latin typeface="Arial"/>
                <a:cs typeface="Arial"/>
              </a:rPr>
              <a:t> view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used storage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15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Unregistered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until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assigned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49506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404610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3335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automatically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permission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enabled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FortiGate: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92405" marR="251460" indent="-180340">
              <a:lnSpc>
                <a:spcPct val="100000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Logs: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 </a:t>
            </a:r>
            <a:r>
              <a:rPr sz="1050" spc="-10" dirty="0">
                <a:latin typeface="Arial"/>
                <a:cs typeface="Arial"/>
              </a:rPr>
              <a:t>about </a:t>
            </a:r>
            <a:r>
              <a:rPr sz="1050" spc="-5" dirty="0">
                <a:latin typeface="Arial"/>
                <a:cs typeface="Arial"/>
              </a:rPr>
              <a:t>traffic,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security.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device,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because 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spc="-10" dirty="0">
                <a:latin typeface="Arial"/>
                <a:cs typeface="Arial"/>
              </a:rPr>
              <a:t> device.</a:t>
            </a:r>
            <a:endParaRPr sz="1050">
              <a:latin typeface="Arial"/>
              <a:cs typeface="Arial"/>
            </a:endParaRPr>
          </a:p>
          <a:p>
            <a:pPr marL="192405" marR="413384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DLP archive: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 </a:t>
            </a:r>
            <a:r>
              <a:rPr sz="1050" spc="-10" dirty="0">
                <a:latin typeface="Arial"/>
                <a:cs typeface="Arial"/>
              </a:rPr>
              <a:t>about 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sensitive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trying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get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</a:t>
            </a:r>
            <a:r>
              <a:rPr sz="1050" spc="-5" dirty="0">
                <a:latin typeface="Arial"/>
                <a:cs typeface="Arial"/>
              </a:rPr>
              <a:t> of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Quarantine: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files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placed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quarantine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ts val="1250"/>
              </a:lnSpc>
              <a:spcBef>
                <a:spcPts val="50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IPS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type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packets containing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matching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signatures.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5986780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 </a:t>
            </a:r>
            <a:r>
              <a:rPr sz="1050" spc="-5" dirty="0">
                <a:latin typeface="Arial"/>
                <a:cs typeface="Arial"/>
              </a:rPr>
              <a:t>job!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register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communication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29348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communication issues.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competence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communication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efficiently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could</a:t>
            </a:r>
            <a:r>
              <a:rPr sz="1050" spc="-10" dirty="0">
                <a:latin typeface="Arial"/>
                <a:cs typeface="Arial"/>
              </a:rPr>
              <a:t> prevent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collection.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55000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12267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basic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-5" dirty="0">
                <a:latin typeface="Arial"/>
                <a:cs typeface="Arial"/>
              </a:rPr>
              <a:t> 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to check</a:t>
            </a:r>
            <a:r>
              <a:rPr sz="1050" spc="-10" dirty="0">
                <a:latin typeface="Arial"/>
                <a:cs typeface="Arial"/>
              </a:rPr>
              <a:t> 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status, </a:t>
            </a:r>
            <a:r>
              <a:rPr sz="1050" spc="-5" dirty="0">
                <a:latin typeface="Arial"/>
                <a:cs typeface="Arial"/>
              </a:rPr>
              <a:t>performance,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hardware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statistics.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348557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23901"/>
            <a:ext cx="6424930" cy="196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8605">
              <a:lnSpc>
                <a:spcPct val="1057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get</a:t>
            </a:r>
            <a:r>
              <a:rPr sz="1050" spc="1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status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information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helpful: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92405" marR="8699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Version: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Ensure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compatible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(see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i="1" spc="-10" dirty="0">
                <a:latin typeface="Arial"/>
                <a:cs typeface="Arial"/>
              </a:rPr>
              <a:t>FortiAnalyzer</a:t>
            </a:r>
            <a:r>
              <a:rPr sz="1050" i="1" spc="5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Release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Notes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versions)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Admin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Domain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Configuration: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Ensure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attempting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non-FortiGate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  <a:p>
            <a:pPr marL="192405" marR="189230" indent="-180340">
              <a:lnSpc>
                <a:spcPct val="99700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Current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Time: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Ensure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time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 according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many</a:t>
            </a:r>
            <a:r>
              <a:rPr sz="1050" spc="-10" dirty="0">
                <a:latin typeface="Arial"/>
                <a:cs typeface="Arial"/>
              </a:rPr>
              <a:t> features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work,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scheduling,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SSL-dependent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features,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5" dirty="0">
                <a:latin typeface="Arial"/>
                <a:cs typeface="Arial"/>
              </a:rPr>
              <a:t> accurate.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While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manually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time,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synchronize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Time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Protocol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(NTP)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Usage: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Ensure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enough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free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accept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License</a:t>
            </a:r>
            <a:r>
              <a:rPr sz="1050" spc="-10" dirty="0">
                <a:latin typeface="Arial"/>
                <a:cs typeface="Arial"/>
              </a:rPr>
              <a:t> Status: Ensure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valid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licence.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a </a:t>
            </a:r>
            <a:r>
              <a:rPr sz="1050" spc="-10" dirty="0">
                <a:latin typeface="Arial"/>
                <a:cs typeface="Arial"/>
              </a:rPr>
              <a:t>VM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only.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297930" cy="194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monitor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their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geographical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business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division.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purpose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15" dirty="0">
                <a:latin typeface="Arial"/>
                <a:cs typeface="Arial"/>
              </a:rPr>
              <a:t> ADOMs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to: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98120" marR="6731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Divide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control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(restrict)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virtual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domains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(VDOMs),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further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restrict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comes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specific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device’s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only.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More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efficiently</a:t>
            </a:r>
            <a:r>
              <a:rPr sz="1050" spc="-10" dirty="0">
                <a:latin typeface="Arial"/>
                <a:cs typeface="Arial"/>
              </a:rPr>
              <a:t> manage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space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allocation,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 </a:t>
            </a:r>
            <a:r>
              <a:rPr sz="1050" spc="-10" dirty="0">
                <a:latin typeface="Arial"/>
                <a:cs typeface="Arial"/>
              </a:rPr>
              <a:t>per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94005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i="1" spc="-10" dirty="0">
                <a:latin typeface="Arial"/>
                <a:cs typeface="Arial"/>
              </a:rPr>
              <a:t>admin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who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super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user</a:t>
            </a:r>
            <a:r>
              <a:rPr sz="1050" spc="-5" dirty="0">
                <a:latin typeface="Arial"/>
                <a:cs typeface="Arial"/>
              </a:rPr>
              <a:t> profile).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22296" y="107328"/>
            <a:ext cx="2026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Introduction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Initial</a:t>
            </a:r>
            <a:r>
              <a:rPr sz="1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23901"/>
            <a:ext cx="6435725" cy="116268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155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get</a:t>
            </a:r>
            <a:r>
              <a:rPr sz="1050" spc="5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8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performance</a:t>
            </a:r>
            <a:r>
              <a:rPr sz="1050" spc="-10" dirty="0">
                <a:latin typeface="Arial"/>
                <a:cs typeface="Arial"/>
              </a:rPr>
              <a:t>command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look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used </a:t>
            </a:r>
            <a:r>
              <a:rPr sz="1050" spc="-5" dirty="0">
                <a:latin typeface="Arial"/>
                <a:cs typeface="Arial"/>
              </a:rPr>
              <a:t> space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CPU,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disk,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flash disk. If</a:t>
            </a:r>
            <a:r>
              <a:rPr sz="1050" spc="-10" dirty="0">
                <a:latin typeface="Arial"/>
                <a:cs typeface="Arial"/>
              </a:rPr>
              <a:t> 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i="1" spc="-10" dirty="0">
                <a:latin typeface="Arial"/>
                <a:cs typeface="Arial"/>
              </a:rPr>
              <a:t>nearing</a:t>
            </a:r>
            <a:r>
              <a:rPr sz="1050" spc="-10" dirty="0">
                <a:latin typeface="Arial"/>
                <a:cs typeface="Arial"/>
              </a:rPr>
              <a:t>capacity,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spc="-10" dirty="0">
                <a:latin typeface="Arial"/>
                <a:cs typeface="Arial"/>
              </a:rPr>
              <a:t> experience </a:t>
            </a:r>
            <a:r>
              <a:rPr sz="1050" spc="-5" dirty="0">
                <a:latin typeface="Arial"/>
                <a:cs typeface="Arial"/>
              </a:rPr>
              <a:t> issues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collection.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capacity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100%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experience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problems.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fully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some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space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reserved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unexpected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 overflow.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discussed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VMs,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minimum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8 </a:t>
            </a:r>
            <a:r>
              <a:rPr sz="1050" spc="-10" dirty="0">
                <a:latin typeface="Arial"/>
                <a:cs typeface="Arial"/>
              </a:rPr>
              <a:t>GB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memory.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446227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23901"/>
            <a:ext cx="6373495" cy="196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7475">
              <a:lnSpc>
                <a:spcPct val="1057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5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hardware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info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issues, </a:t>
            </a:r>
            <a:r>
              <a:rPr sz="1050" spc="-10" dirty="0">
                <a:latin typeface="Arial"/>
                <a:cs typeface="Arial"/>
              </a:rPr>
              <a:t>look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memory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granular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breakdown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memory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get </a:t>
            </a:r>
            <a:r>
              <a:rPr sz="1050" spc="-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performance</a:t>
            </a:r>
            <a:r>
              <a:rPr sz="1050" spc="-10" dirty="0">
                <a:latin typeface="Arial"/>
                <a:cs typeface="Arial"/>
              </a:rPr>
              <a:t>command.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total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5" dirty="0">
                <a:latin typeface="Courier New"/>
                <a:cs typeface="Courier New"/>
              </a:rPr>
              <a:t>get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4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performance </a:t>
            </a:r>
            <a:r>
              <a:rPr sz="1050" spc="-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Arial"/>
                <a:cs typeface="Arial"/>
              </a:rPr>
              <a:t>actually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total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plus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swap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4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hardware</a:t>
            </a:r>
            <a:r>
              <a:rPr sz="1050" spc="4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information </a:t>
            </a:r>
            <a:r>
              <a:rPr sz="1050" spc="-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breakdown.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Swap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refers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space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physical </a:t>
            </a:r>
            <a:r>
              <a:rPr sz="1050" spc="-5" dirty="0">
                <a:latin typeface="Arial"/>
                <a:cs typeface="Arial"/>
              </a:rPr>
              <a:t> memory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full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temporary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period,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inactive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moved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15" dirty="0">
                <a:latin typeface="Arial"/>
                <a:cs typeface="Arial"/>
              </a:rPr>
              <a:t>swap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3749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RAID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high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storage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solution,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RAID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impact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determination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reserved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55000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599122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discover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IPs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FortiAnalyzer;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ADOMs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configured;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currently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unregistered.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64767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84290" cy="2740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experiencing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communication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ensure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 </a:t>
            </a:r>
            <a:r>
              <a:rPr sz="1050" spc="-10" dirty="0">
                <a:latin typeface="Arial"/>
                <a:cs typeface="Arial"/>
              </a:rPr>
              <a:t> 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reach</a:t>
            </a:r>
            <a:r>
              <a:rPr sz="1050" spc="-10" dirty="0">
                <a:latin typeface="Arial"/>
                <a:cs typeface="Arial"/>
              </a:rPr>
              <a:t> each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0" dirty="0">
                <a:latin typeface="Courier New"/>
                <a:cs typeface="Courier New"/>
              </a:rPr>
              <a:t>execute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ping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-5" dirty="0">
                <a:latin typeface="Arial"/>
                <a:cs typeface="Arial"/>
              </a:rPr>
              <a:t> command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either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verify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capable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each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(ping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allowed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intermediate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firewalls).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2225">
              <a:lnSpc>
                <a:spcPct val="100000"/>
              </a:lnSpc>
              <a:spcBef>
                <a:spcPts val="5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also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sniffers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 </a:t>
            </a:r>
            <a:r>
              <a:rPr sz="1050" spc="-10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packets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reaching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If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leaving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reaching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look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intermediate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spc="-10" dirty="0">
                <a:latin typeface="Arial"/>
                <a:cs typeface="Arial"/>
              </a:rPr>
              <a:t> be blocking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inappropriately.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areas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configured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remote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FortiAnalyzer?</a:t>
            </a:r>
            <a:endParaRPr sz="1050">
              <a:latin typeface="Arial"/>
              <a:cs typeface="Arial"/>
            </a:endParaRPr>
          </a:p>
          <a:p>
            <a:pPr marL="198120" marR="13335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the 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source</a:t>
            </a:r>
            <a:r>
              <a:rPr sz="1050" spc="-10" dirty="0">
                <a:latin typeface="Arial"/>
                <a:cs typeface="Arial"/>
              </a:rPr>
              <a:t> IP</a:t>
            </a:r>
            <a:r>
              <a:rPr sz="1050" spc="-5" dirty="0">
                <a:latin typeface="Arial"/>
                <a:cs typeface="Arial"/>
              </a:rPr>
              <a:t> set</a:t>
            </a:r>
            <a:r>
              <a:rPr sz="1050" spc="-10" dirty="0">
                <a:latin typeface="Arial"/>
                <a:cs typeface="Arial"/>
              </a:rPr>
              <a:t> 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FortiGate?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VPN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subnet.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Are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filters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sent to</a:t>
            </a:r>
            <a:r>
              <a:rPr sz="1050" spc="-10" dirty="0">
                <a:latin typeface="Arial"/>
                <a:cs typeface="Arial"/>
              </a:rPr>
              <a:t> 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enabled?</a:t>
            </a:r>
            <a:endParaRPr sz="1050">
              <a:latin typeface="Arial"/>
              <a:cs typeface="Arial"/>
            </a:endParaRPr>
          </a:p>
          <a:p>
            <a:pPr marL="198120" marR="66040" indent="-186055">
              <a:lnSpc>
                <a:spcPct val="99500"/>
              </a:lnSpc>
              <a:spcBef>
                <a:spcPts val="10"/>
              </a:spcBef>
              <a:buChar char="•"/>
              <a:tabLst>
                <a:tab pos="198120" algn="l"/>
                <a:tab pos="198755" algn="l"/>
              </a:tabLst>
            </a:pP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capable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generating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them?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examine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before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proceeding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592733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5518150" cy="2101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 to</a:t>
            </a:r>
            <a:r>
              <a:rPr sz="1050" spc="-10" dirty="0">
                <a:latin typeface="Arial"/>
                <a:cs typeface="Arial"/>
              </a:rPr>
              <a:t> troubleshoot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communication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ts val="1255"/>
              </a:lnSpc>
            </a:pPr>
            <a:r>
              <a:rPr sz="1050" spc="-10" dirty="0">
                <a:latin typeface="Arial"/>
                <a:cs typeface="Arial"/>
              </a:rPr>
              <a:t>Step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one: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255"/>
              </a:lnSpc>
            </a:pPr>
            <a:r>
              <a:rPr sz="1050" spc="-10" dirty="0">
                <a:latin typeface="Arial"/>
                <a:cs typeface="Arial"/>
              </a:rPr>
              <a:t>Run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Courier New"/>
                <a:cs typeface="Courier New"/>
              </a:rPr>
              <a:t>#</a:t>
            </a:r>
            <a:r>
              <a:rPr sz="1050" spc="-3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diagnose</a:t>
            </a:r>
            <a:r>
              <a:rPr sz="1050" spc="-2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debug</a:t>
            </a:r>
            <a:r>
              <a:rPr sz="1050" spc="-2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enable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Courier New"/>
                <a:cs typeface="Courier New"/>
              </a:rPr>
              <a:t>#</a:t>
            </a:r>
            <a:r>
              <a:rPr sz="1050" spc="-1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diagnose</a:t>
            </a:r>
            <a:r>
              <a:rPr sz="105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debug</a:t>
            </a:r>
            <a:r>
              <a:rPr sz="105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application</a:t>
            </a:r>
            <a:r>
              <a:rPr sz="105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oftpd</a:t>
            </a:r>
            <a:r>
              <a:rPr sz="105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8</a:t>
            </a:r>
            <a:r>
              <a:rPr sz="1050" spc="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&lt;FortiGate_IP&gt;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Run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Courier New"/>
                <a:cs typeface="Courier New"/>
              </a:rPr>
              <a:t>#</a:t>
            </a:r>
            <a:r>
              <a:rPr sz="1050" spc="-3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diagnose</a:t>
            </a:r>
            <a:r>
              <a:rPr sz="1050" spc="-2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log</a:t>
            </a:r>
            <a:r>
              <a:rPr sz="1050" spc="-2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test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Review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output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55000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80480" cy="1941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becomes</a:t>
            </a:r>
            <a:r>
              <a:rPr sz="1050" spc="-10" dirty="0">
                <a:latin typeface="Arial"/>
                <a:cs typeface="Arial"/>
              </a:rPr>
              <a:t> unavailable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reason,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i="1" spc="-10" dirty="0">
                <a:latin typeface="Arial"/>
                <a:cs typeface="Arial"/>
              </a:rPr>
              <a:t>miglogd</a:t>
            </a:r>
            <a:r>
              <a:rPr sz="1050" spc="-10" dirty="0">
                <a:latin typeface="Arial"/>
                <a:cs typeface="Arial"/>
              </a:rPr>
              <a:t>process </a:t>
            </a:r>
            <a:r>
              <a:rPr sz="1050" spc="-5" dirty="0">
                <a:latin typeface="Arial"/>
                <a:cs typeface="Arial"/>
              </a:rPr>
              <a:t>to cache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logs.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There</a:t>
            </a:r>
            <a:r>
              <a:rPr sz="1050" spc="-10" dirty="0">
                <a:latin typeface="Arial"/>
                <a:cs typeface="Arial"/>
              </a:rPr>
              <a:t>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maximum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cache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miglogd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</a:t>
            </a:r>
            <a:r>
              <a:rPr sz="1050" spc="-15" dirty="0">
                <a:latin typeface="Arial"/>
                <a:cs typeface="Arial"/>
              </a:rPr>
              <a:t> 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drop</a:t>
            </a:r>
            <a:r>
              <a:rPr sz="1050" spc="-5" dirty="0">
                <a:latin typeface="Arial"/>
                <a:cs typeface="Arial"/>
              </a:rPr>
              <a:t> cached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logs</a:t>
            </a:r>
            <a:r>
              <a:rPr sz="105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105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When 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restored,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miglogd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</a:t>
            </a:r>
            <a:r>
              <a:rPr sz="1050" spc="-10" dirty="0">
                <a:latin typeface="Arial"/>
                <a:cs typeface="Arial"/>
              </a:rPr>
              <a:t> begins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send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cached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Therefore,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buffer</a:t>
            </a:r>
            <a:r>
              <a:rPr sz="1050" spc="-15" dirty="0">
                <a:latin typeface="Arial"/>
                <a:cs typeface="Arial"/>
              </a:rPr>
              <a:t> 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keeps 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enough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sustain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reboot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10" dirty="0">
                <a:latin typeface="Arial"/>
                <a:cs typeface="Arial"/>
              </a:rPr>
              <a:t> 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example).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 </a:t>
            </a: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intended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lengthy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outage.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Arial"/>
              <a:cs typeface="Arial"/>
            </a:endParaRPr>
          </a:p>
          <a:p>
            <a:pPr marL="12700" marR="245745">
              <a:lnSpc>
                <a:spcPct val="105700"/>
              </a:lnSpc>
            </a:pP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command</a:t>
            </a: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5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test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application</a:t>
            </a:r>
            <a:r>
              <a:rPr sz="1050" spc="6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miglogd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6</a:t>
            </a:r>
            <a:r>
              <a:rPr sz="1050" spc="-10" dirty="0">
                <a:latin typeface="Arial"/>
                <a:cs typeface="Arial"/>
              </a:rPr>
              <a:t>displays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statistics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miglogd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maximum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cache</a:t>
            </a:r>
            <a:r>
              <a:rPr sz="1050" spc="-10" dirty="0">
                <a:latin typeface="Arial"/>
                <a:cs typeface="Arial"/>
              </a:rPr>
              <a:t> size,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current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cache</a:t>
            </a:r>
            <a:r>
              <a:rPr sz="1050" spc="-10" dirty="0">
                <a:latin typeface="Arial"/>
                <a:cs typeface="Arial"/>
              </a:rPr>
              <a:t> size.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Arial"/>
              <a:cs typeface="Arial"/>
            </a:endParaRPr>
          </a:p>
          <a:p>
            <a:pPr marL="12700" marR="284480">
              <a:lnSpc>
                <a:spcPct val="1057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CLI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command</a:t>
            </a: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5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log</a:t>
            </a:r>
            <a:r>
              <a:rPr sz="1050" spc="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kernel-stats</a:t>
            </a:r>
            <a:r>
              <a:rPr sz="1050" spc="-10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show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increase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spc="-10" dirty="0">
                <a:latin typeface="Courier New"/>
                <a:cs typeface="Courier New"/>
              </a:rPr>
              <a:t>failed-log</a:t>
            </a:r>
            <a:r>
              <a:rPr sz="1050" spc="-10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cache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full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drop logs.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441134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 </a:t>
            </a:r>
            <a:r>
              <a:rPr sz="1050" spc="-5" dirty="0">
                <a:latin typeface="Arial"/>
                <a:cs typeface="Arial"/>
              </a:rPr>
              <a:t>job!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communication issues.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1517"/>
            <a:ext cx="6663055" cy="3756660"/>
            <a:chOff x="669036" y="731517"/>
            <a:chExt cx="6663055" cy="375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731517"/>
              <a:ext cx="6659881" cy="3752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20155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demonstrating</a:t>
            </a:r>
            <a:r>
              <a:rPr sz="1050" spc="-5" dirty="0">
                <a:latin typeface="Arial"/>
                <a:cs typeface="Arial"/>
              </a:rPr>
              <a:t> 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modify it, </a:t>
            </a:r>
            <a:r>
              <a:rPr sz="1050" spc="-20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disk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10" dirty="0">
                <a:latin typeface="Arial"/>
                <a:cs typeface="Arial"/>
              </a:rPr>
              <a:t> effectively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31"/>
            <a:ext cx="6663055" cy="3755390"/>
            <a:chOff x="669036" y="733031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3" y="823181"/>
              <a:ext cx="6299722" cy="3660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31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54" y="3755123"/>
                  </a:moveTo>
                  <a:lnTo>
                    <a:pt x="3073" y="3755123"/>
                  </a:lnTo>
                  <a:lnTo>
                    <a:pt x="0" y="3752100"/>
                  </a:lnTo>
                  <a:lnTo>
                    <a:pt x="0" y="3073"/>
                  </a:lnTo>
                  <a:lnTo>
                    <a:pt x="3073" y="0"/>
                  </a:lnTo>
                  <a:lnTo>
                    <a:pt x="6659854" y="0"/>
                  </a:lnTo>
                  <a:lnTo>
                    <a:pt x="6662928" y="3073"/>
                  </a:lnTo>
                  <a:lnTo>
                    <a:pt x="6662928" y="6095"/>
                  </a:lnTo>
                  <a:lnTo>
                    <a:pt x="13741" y="6095"/>
                  </a:lnTo>
                  <a:lnTo>
                    <a:pt x="7632" y="12204"/>
                  </a:lnTo>
                  <a:lnTo>
                    <a:pt x="13741" y="12204"/>
                  </a:lnTo>
                  <a:lnTo>
                    <a:pt x="13741" y="3741432"/>
                  </a:lnTo>
                  <a:lnTo>
                    <a:pt x="7632" y="3741432"/>
                  </a:lnTo>
                  <a:lnTo>
                    <a:pt x="13741" y="3747541"/>
                  </a:lnTo>
                  <a:lnTo>
                    <a:pt x="6662928" y="3747541"/>
                  </a:lnTo>
                  <a:lnTo>
                    <a:pt x="6662928" y="3752100"/>
                  </a:lnTo>
                  <a:lnTo>
                    <a:pt x="6659854" y="3755123"/>
                  </a:lnTo>
                  <a:close/>
                </a:path>
                <a:path w="6663055" h="3755390">
                  <a:moveTo>
                    <a:pt x="13741" y="12204"/>
                  </a:moveTo>
                  <a:lnTo>
                    <a:pt x="7632" y="12204"/>
                  </a:lnTo>
                  <a:lnTo>
                    <a:pt x="13741" y="6095"/>
                  </a:lnTo>
                  <a:lnTo>
                    <a:pt x="13741" y="12204"/>
                  </a:lnTo>
                  <a:close/>
                </a:path>
                <a:path w="6663055" h="3755390">
                  <a:moveTo>
                    <a:pt x="6649186" y="12204"/>
                  </a:moveTo>
                  <a:lnTo>
                    <a:pt x="13741" y="12204"/>
                  </a:lnTo>
                  <a:lnTo>
                    <a:pt x="13741" y="6095"/>
                  </a:lnTo>
                  <a:lnTo>
                    <a:pt x="6649186" y="6095"/>
                  </a:lnTo>
                  <a:lnTo>
                    <a:pt x="6649186" y="12204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6649186" y="6095"/>
                  </a:lnTo>
                  <a:lnTo>
                    <a:pt x="6655295" y="12204"/>
                  </a:lnTo>
                  <a:lnTo>
                    <a:pt x="6662928" y="12204"/>
                  </a:lnTo>
                  <a:lnTo>
                    <a:pt x="6662928" y="3741432"/>
                  </a:lnTo>
                  <a:lnTo>
                    <a:pt x="6655295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12204"/>
                  </a:moveTo>
                  <a:lnTo>
                    <a:pt x="6655295" y="12204"/>
                  </a:lnTo>
                  <a:lnTo>
                    <a:pt x="6649186" y="6095"/>
                  </a:lnTo>
                  <a:lnTo>
                    <a:pt x="6662928" y="6095"/>
                  </a:lnTo>
                  <a:lnTo>
                    <a:pt x="6662928" y="12204"/>
                  </a:lnTo>
                  <a:close/>
                </a:path>
                <a:path w="6663055" h="3755390">
                  <a:moveTo>
                    <a:pt x="13741" y="3747541"/>
                  </a:moveTo>
                  <a:lnTo>
                    <a:pt x="7632" y="3741432"/>
                  </a:lnTo>
                  <a:lnTo>
                    <a:pt x="13741" y="3741432"/>
                  </a:lnTo>
                  <a:lnTo>
                    <a:pt x="13741" y="3747541"/>
                  </a:lnTo>
                  <a:close/>
                </a:path>
                <a:path w="6663055" h="3755390">
                  <a:moveTo>
                    <a:pt x="6649186" y="3747541"/>
                  </a:moveTo>
                  <a:lnTo>
                    <a:pt x="13741" y="3747541"/>
                  </a:lnTo>
                  <a:lnTo>
                    <a:pt x="13741" y="3741432"/>
                  </a:lnTo>
                  <a:lnTo>
                    <a:pt x="6649186" y="3741432"/>
                  </a:lnTo>
                  <a:lnTo>
                    <a:pt x="6649186" y="3747541"/>
                  </a:lnTo>
                  <a:close/>
                </a:path>
                <a:path w="6663055" h="3755390">
                  <a:moveTo>
                    <a:pt x="6662928" y="3747541"/>
                  </a:moveTo>
                  <a:lnTo>
                    <a:pt x="6649186" y="3747541"/>
                  </a:lnTo>
                  <a:lnTo>
                    <a:pt x="6655295" y="3741432"/>
                  </a:lnTo>
                  <a:lnTo>
                    <a:pt x="6662928" y="3741432"/>
                  </a:lnTo>
                  <a:lnTo>
                    <a:pt x="6662928" y="3747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1994" y="4943104"/>
            <a:ext cx="6372860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finite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When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allotted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full,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occurs: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alert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generates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the</a:t>
            </a:r>
            <a:r>
              <a:rPr sz="1050" b="1" spc="-15" dirty="0">
                <a:latin typeface="Arial"/>
                <a:cs typeface="Arial"/>
              </a:rPr>
              <a:t>Alert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Message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Console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endParaRPr sz="1050">
              <a:latin typeface="Arial"/>
              <a:cs typeface="Arial"/>
            </a:endParaRPr>
          </a:p>
          <a:p>
            <a:pPr marL="192405">
              <a:lnSpc>
                <a:spcPts val="1255"/>
              </a:lnSpc>
            </a:pPr>
            <a:r>
              <a:rPr sz="1050" i="1" spc="-10" dirty="0">
                <a:latin typeface="Arial"/>
                <a:cs typeface="Arial"/>
              </a:rPr>
              <a:t>warning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oldest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overwritten.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adjust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behavior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stop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full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instead.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172085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No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administrator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valuable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risk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non-compliance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regard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retention.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vital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know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quota,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-5" dirty="0">
                <a:latin typeface="Arial"/>
                <a:cs typeface="Arial"/>
              </a:rPr>
              <a:t> 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enforced,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</a:t>
            </a:r>
            <a:r>
              <a:rPr sz="1050" spc="-10" dirty="0">
                <a:latin typeface="Arial"/>
                <a:cs typeface="Arial"/>
              </a:rPr>
              <a:t> is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reserved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thus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available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storing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FortiAnalyzer</a:t>
            </a:r>
            <a:r>
              <a:rPr spc="-30" dirty="0"/>
              <a:t> </a:t>
            </a:r>
            <a:r>
              <a:rPr spc="-5" dirty="0"/>
              <a:t>6.2</a:t>
            </a:r>
            <a:r>
              <a:rPr spc="-30" dirty="0"/>
              <a:t> </a:t>
            </a:r>
            <a:r>
              <a:rPr spc="-5" dirty="0"/>
              <a:t>Study</a:t>
            </a:r>
            <a:r>
              <a:rPr spc="-25" dirty="0"/>
              <a:t> </a:t>
            </a:r>
            <a:r>
              <a:rPr spc="-5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75991" y="107328"/>
            <a:ext cx="21844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Registration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Communication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773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16541</Words>
  <Application>Microsoft Office PowerPoint</Application>
  <PresentationFormat>Custom</PresentationFormat>
  <Paragraphs>1539</Paragraphs>
  <Slides>167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2" baseType="lpstr">
      <vt:lpstr>Times New Roman</vt:lpstr>
      <vt:lpstr>Courier New</vt:lpstr>
      <vt:lpstr>Arial</vt:lpstr>
      <vt:lpstr>Calibri</vt:lpstr>
      <vt:lpstr>Office Theme</vt:lpstr>
      <vt:lpstr>DO NOT REPRINT © FORTINET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NOT REPRINT © FORTINET</dc:title>
  <cp:lastModifiedBy>Aymen Gasmi</cp:lastModifiedBy>
  <cp:revision>1</cp:revision>
  <dcterms:created xsi:type="dcterms:W3CDTF">2021-02-06T09:00:53Z</dcterms:created>
  <dcterms:modified xsi:type="dcterms:W3CDTF">2021-02-24T14:51:36Z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2021-02-24T00:00:00Z</vt:filetime>
  </property>
  <property fmtid="{D5CDD505-2E9C-101B-9397-08002B2CF9AE}" pid="3" name="LastSaved">
    <vt:filetime>2021-02-24T00:00:00Z</vt:filetime>
  </property>
</Properties>
</file>